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8" r:id="rId1"/>
  </p:sldMasterIdLst>
  <p:notesMasterIdLst>
    <p:notesMasterId r:id="rId35"/>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2" r:id="rId17"/>
    <p:sldId id="271" r:id="rId18"/>
    <p:sldId id="273" r:id="rId19"/>
    <p:sldId id="274" r:id="rId20"/>
    <p:sldId id="276" r:id="rId21"/>
    <p:sldId id="275" r:id="rId22"/>
    <p:sldId id="277" r:id="rId23"/>
    <p:sldId id="278" r:id="rId24"/>
    <p:sldId id="279" r:id="rId25"/>
    <p:sldId id="280" r:id="rId26"/>
    <p:sldId id="283" r:id="rId27"/>
    <p:sldId id="281" r:id="rId28"/>
    <p:sldId id="282" r:id="rId29"/>
    <p:sldId id="284" r:id="rId30"/>
    <p:sldId id="291" r:id="rId31"/>
    <p:sldId id="292" r:id="rId32"/>
    <p:sldId id="294" r:id="rId33"/>
    <p:sldId id="293" r:id="rId3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3" d="100"/>
          <a:sy n="73" d="100"/>
        </p:scale>
        <p:origin x="-126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Administrator\Desktop\tar%20(Autosave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Administrator\Desktop\&#1605;&#1604;&#1601;&#1575;&#1578;%20&#1575;&#1604;&#1583;&#1587;&#1603;%20&#1578;&#1608;&#1576;\tar%20(Autosav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Administrator\Desktop\&#1605;&#1604;&#1601;&#1575;&#1578;%20&#1575;&#1604;&#1583;&#1587;&#1603;%20&#1578;&#1608;&#1576;\tar%20(Autosave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Administrator\Desktop\tar%20(Autosaved).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themeOverride" Target="../theme/themeOverride5.xml"/><Relationship Id="rId5" Type="http://schemas.openxmlformats.org/officeDocument/2006/relationships/chartUserShapes" Target="../drawings/drawing4.xml"/><Relationship Id="rId4" Type="http://schemas.openxmlformats.org/officeDocument/2006/relationships/oleObject" Target="file:///C:\Documents%20and%20Settings\Administrator\Desktop\tar%20(Autosaved).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Documents%20and%20Settings\Administrator\Desktop\tar%20(Autosaved).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40759610930855"/>
          <c:y val="6.4005690877426552E-2"/>
          <c:w val="0.69665450825999797"/>
          <c:h val="0.72742201617321889"/>
        </c:manualLayout>
      </c:layout>
      <c:scatterChart>
        <c:scatterStyle val="lineMarker"/>
        <c:varyColors val="0"/>
        <c:ser>
          <c:idx val="0"/>
          <c:order val="0"/>
          <c:tx>
            <c:v>CORELLATION</c:v>
          </c:tx>
          <c:spPr>
            <a:ln w="28575">
              <a:noFill/>
            </a:ln>
          </c:spPr>
          <c:marker>
            <c:spPr>
              <a:solidFill>
                <a:schemeClr val="bg2">
                  <a:lumMod val="50000"/>
                </a:schemeClr>
              </a:solidFill>
            </c:spPr>
          </c:marker>
          <c:dPt>
            <c:idx val="11"/>
            <c:marker>
              <c:spPr>
                <a:solidFill>
                  <a:srgbClr val="FF0000"/>
                </a:solidFill>
              </c:spPr>
            </c:marker>
            <c:bubble3D val="0"/>
          </c:dPt>
          <c:xVal>
            <c:numRef>
              <c:f>Sheet1!$EI$25:$EI$36</c:f>
              <c:numCache>
                <c:formatCode>0.00</c:formatCode>
                <c:ptCount val="12"/>
                <c:pt idx="0">
                  <c:v>0.74000000000000365</c:v>
                </c:pt>
                <c:pt idx="1">
                  <c:v>0.73000000000000065</c:v>
                </c:pt>
                <c:pt idx="2">
                  <c:v>0.74000000000000365</c:v>
                </c:pt>
                <c:pt idx="3">
                  <c:v>0.75000000000000711</c:v>
                </c:pt>
                <c:pt idx="4">
                  <c:v>0.74000000000000365</c:v>
                </c:pt>
                <c:pt idx="5">
                  <c:v>0.77000000000000779</c:v>
                </c:pt>
                <c:pt idx="6">
                  <c:v>0.72000000000000064</c:v>
                </c:pt>
                <c:pt idx="7">
                  <c:v>0.71000000000000063</c:v>
                </c:pt>
                <c:pt idx="8">
                  <c:v>0.70000000000000062</c:v>
                </c:pt>
                <c:pt idx="9">
                  <c:v>0.76000000000000789</c:v>
                </c:pt>
                <c:pt idx="10">
                  <c:v>0.70000000000000062</c:v>
                </c:pt>
                <c:pt idx="11">
                  <c:v>0.72000000000000064</c:v>
                </c:pt>
              </c:numCache>
            </c:numRef>
          </c:xVal>
          <c:yVal>
            <c:numRef>
              <c:f>Sheet1!$EJ$25:$EJ$36</c:f>
              <c:numCache>
                <c:formatCode>General</c:formatCode>
                <c:ptCount val="12"/>
                <c:pt idx="0">
                  <c:v>0.17657249281272525</c:v>
                </c:pt>
                <c:pt idx="1">
                  <c:v>0.16686382797947785</c:v>
                </c:pt>
                <c:pt idx="2">
                  <c:v>0.17501473412042451</c:v>
                </c:pt>
                <c:pt idx="3">
                  <c:v>0.17304376102401386</c:v>
                </c:pt>
                <c:pt idx="4">
                  <c:v>0.15818896420405068</c:v>
                </c:pt>
                <c:pt idx="5">
                  <c:v>0.1653441541094165</c:v>
                </c:pt>
                <c:pt idx="6">
                  <c:v>0.16116508787447298</c:v>
                </c:pt>
                <c:pt idx="7">
                  <c:v>0.17745453617759768</c:v>
                </c:pt>
                <c:pt idx="8">
                  <c:v>0.17828351230208636</c:v>
                </c:pt>
                <c:pt idx="9">
                  <c:v>0.18799331459100627</c:v>
                </c:pt>
                <c:pt idx="10">
                  <c:v>0.13746801857292049</c:v>
                </c:pt>
                <c:pt idx="11">
                  <c:v>0.35516091555139789</c:v>
                </c:pt>
              </c:numCache>
            </c:numRef>
          </c:yVal>
          <c:smooth val="0"/>
        </c:ser>
        <c:dLbls>
          <c:showLegendKey val="0"/>
          <c:showVal val="0"/>
          <c:showCatName val="0"/>
          <c:showSerName val="0"/>
          <c:showPercent val="0"/>
          <c:showBubbleSize val="0"/>
        </c:dLbls>
        <c:axId val="230646144"/>
        <c:axId val="230648064"/>
      </c:scatterChart>
      <c:valAx>
        <c:axId val="230646144"/>
        <c:scaling>
          <c:orientation val="minMax"/>
          <c:max val="1"/>
          <c:min val="0"/>
        </c:scaling>
        <c:delete val="0"/>
        <c:axPos val="b"/>
        <c:majorGridlines/>
        <c:minorGridlines/>
        <c:title>
          <c:tx>
            <c:rich>
              <a:bodyPr/>
              <a:lstStyle/>
              <a:p>
                <a:pPr>
                  <a:defRPr lang="en-US"/>
                </a:pPr>
                <a:r>
                  <a:rPr lang="en-US"/>
                  <a:t>C26/</a:t>
                </a:r>
                <a:r>
                  <a:rPr lang="en-US" baseline="0"/>
                  <a:t> C25 Tricylic terpan index</a:t>
                </a:r>
                <a:endParaRPr lang="en-US"/>
              </a:p>
            </c:rich>
          </c:tx>
          <c:layout/>
          <c:overlay val="0"/>
        </c:title>
        <c:numFmt formatCode="0.00" sourceLinked="1"/>
        <c:majorTickMark val="out"/>
        <c:minorTickMark val="none"/>
        <c:tickLblPos val="nextTo"/>
        <c:txPr>
          <a:bodyPr/>
          <a:lstStyle/>
          <a:p>
            <a:pPr>
              <a:defRPr lang="en-US" sz="800"/>
            </a:pPr>
            <a:endParaRPr lang="en-US"/>
          </a:p>
        </c:txPr>
        <c:crossAx val="230648064"/>
        <c:crosses val="autoZero"/>
        <c:crossBetween val="midCat"/>
        <c:majorUnit val="0.2"/>
      </c:valAx>
      <c:valAx>
        <c:axId val="230648064"/>
        <c:scaling>
          <c:orientation val="minMax"/>
          <c:max val="0.70000000000000062"/>
          <c:min val="0"/>
        </c:scaling>
        <c:delete val="0"/>
        <c:axPos val="l"/>
        <c:majorGridlines/>
        <c:minorGridlines/>
        <c:title>
          <c:tx>
            <c:rich>
              <a:bodyPr rot="-5400000" vert="horz"/>
              <a:lstStyle/>
              <a:p>
                <a:pPr>
                  <a:defRPr lang="en-US"/>
                </a:pPr>
                <a:r>
                  <a:rPr lang="en-US"/>
                  <a:t>C24 Tet/ C21 Tricylic</a:t>
                </a:r>
                <a:r>
                  <a:rPr lang="en-US" baseline="0"/>
                  <a:t> index</a:t>
                </a:r>
                <a:endParaRPr lang="en-US"/>
              </a:p>
            </c:rich>
          </c:tx>
          <c:layout>
            <c:manualLayout>
              <c:xMode val="edge"/>
              <c:yMode val="edge"/>
              <c:x val="1.154488960938747E-2"/>
              <c:y val="0.18795561769732336"/>
            </c:manualLayout>
          </c:layout>
          <c:overlay val="0"/>
        </c:title>
        <c:numFmt formatCode="General" sourceLinked="1"/>
        <c:majorTickMark val="out"/>
        <c:minorTickMark val="none"/>
        <c:tickLblPos val="nextTo"/>
        <c:txPr>
          <a:bodyPr/>
          <a:lstStyle/>
          <a:p>
            <a:pPr>
              <a:defRPr lang="en-US" sz="800"/>
            </a:pPr>
            <a:endParaRPr lang="en-US"/>
          </a:p>
        </c:txPr>
        <c:crossAx val="230646144"/>
        <c:crosses val="autoZero"/>
        <c:crossBetween val="midCat"/>
        <c:majorUnit val="0.1"/>
      </c:valAx>
      <c:spPr>
        <a:solidFill>
          <a:srgbClr val="4F81BD">
            <a:lumMod val="40000"/>
            <a:lumOff val="60000"/>
          </a:srgbClr>
        </a:solidFill>
        <a:ln>
          <a:solidFill>
            <a:sysClr val="window" lastClr="FFFFFF">
              <a:lumMod val="85000"/>
            </a:sysClr>
          </a:solidFill>
        </a:ln>
      </c:spPr>
    </c:plotArea>
    <c:legend>
      <c:legendPos val="r"/>
      <c:layout>
        <c:manualLayout>
          <c:xMode val="edge"/>
          <c:yMode val="edge"/>
          <c:x val="0.90584452678709282"/>
          <c:y val="7.460380536545079E-2"/>
          <c:w val="9.1867955843754845E-2"/>
          <c:h val="0.74384935527920115"/>
        </c:manualLayout>
      </c:layout>
      <c:overlay val="0"/>
      <c:spPr>
        <a:solidFill>
          <a:srgbClr val="4F81BD">
            <a:lumMod val="40000"/>
            <a:lumOff val="60000"/>
          </a:srgbClr>
        </a:solidFill>
      </c:spPr>
      <c:txPr>
        <a:bodyPr/>
        <a:lstStyle/>
        <a:p>
          <a:pPr>
            <a:defRPr lang="en-US"/>
          </a:pPr>
          <a:endParaRPr lang="en-US"/>
        </a:p>
      </c:txPr>
    </c:legend>
    <c:plotVisOnly val="1"/>
    <c:dispBlanksAs val="gap"/>
    <c:showDLblsOverMax val="0"/>
  </c:chart>
  <c:spPr>
    <a:ln>
      <a:solidFill>
        <a:srgbClr val="4F81BD"/>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26638195649635"/>
          <c:y val="9.7423189748340133E-2"/>
          <c:w val="0.48658570221095687"/>
          <c:h val="0.82476146364058533"/>
        </c:manualLayout>
      </c:layout>
      <c:radarChart>
        <c:radarStyle val="marker"/>
        <c:varyColors val="0"/>
        <c:ser>
          <c:idx val="0"/>
          <c:order val="0"/>
          <c:tx>
            <c:v>Mish inHF-2</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Sheet2!$K$2:$AH$2</c:f>
              <c:numCache>
                <c:formatCode>0.00</c:formatCode>
                <c:ptCount val="24"/>
                <c:pt idx="0">
                  <c:v>0.15000000000000024</c:v>
                </c:pt>
                <c:pt idx="1">
                  <c:v>1.1100000000000001</c:v>
                </c:pt>
                <c:pt idx="2">
                  <c:v>0.26</c:v>
                </c:pt>
                <c:pt idx="3">
                  <c:v>0.74000000000000365</c:v>
                </c:pt>
                <c:pt idx="4">
                  <c:v>1.3</c:v>
                </c:pt>
                <c:pt idx="5">
                  <c:v>0</c:v>
                </c:pt>
                <c:pt idx="6">
                  <c:v>1.0000000000000005E-2</c:v>
                </c:pt>
                <c:pt idx="7">
                  <c:v>1.7</c:v>
                </c:pt>
                <c:pt idx="8">
                  <c:v>0</c:v>
                </c:pt>
                <c:pt idx="9">
                  <c:v>0</c:v>
                </c:pt>
                <c:pt idx="10">
                  <c:v>0.35000000000000031</c:v>
                </c:pt>
                <c:pt idx="11">
                  <c:v>0.23</c:v>
                </c:pt>
                <c:pt idx="12">
                  <c:v>1.1100000000000001</c:v>
                </c:pt>
                <c:pt idx="13">
                  <c:v>0.15000000000000024</c:v>
                </c:pt>
                <c:pt idx="14">
                  <c:v>35.18</c:v>
                </c:pt>
                <c:pt idx="15">
                  <c:v>24.02</c:v>
                </c:pt>
                <c:pt idx="16">
                  <c:v>40.790000000000013</c:v>
                </c:pt>
                <c:pt idx="17">
                  <c:v>0.11</c:v>
                </c:pt>
                <c:pt idx="18">
                  <c:v>0.19</c:v>
                </c:pt>
                <c:pt idx="19">
                  <c:v>8.0000000000000043E-2</c:v>
                </c:pt>
                <c:pt idx="20">
                  <c:v>0</c:v>
                </c:pt>
                <c:pt idx="21">
                  <c:v>0.68</c:v>
                </c:pt>
                <c:pt idx="22">
                  <c:v>-27.34</c:v>
                </c:pt>
                <c:pt idx="23">
                  <c:v>-27.51</c:v>
                </c:pt>
              </c:numCache>
            </c:numRef>
          </c:val>
        </c:ser>
        <c:ser>
          <c:idx val="1"/>
          <c:order val="1"/>
          <c:tx>
            <c:v>Nahr umr inHf-8</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Sheet2!$K$3:$AH$3</c:f>
              <c:numCache>
                <c:formatCode>0.00</c:formatCode>
                <c:ptCount val="24"/>
                <c:pt idx="0">
                  <c:v>0.25</c:v>
                </c:pt>
                <c:pt idx="1">
                  <c:v>0.98</c:v>
                </c:pt>
                <c:pt idx="2">
                  <c:v>0.29000000000000031</c:v>
                </c:pt>
                <c:pt idx="3">
                  <c:v>0.73000000000000065</c:v>
                </c:pt>
                <c:pt idx="4">
                  <c:v>1.49</c:v>
                </c:pt>
                <c:pt idx="5">
                  <c:v>1.0000000000000005E-2</c:v>
                </c:pt>
                <c:pt idx="6">
                  <c:v>1.0000000000000005E-2</c:v>
                </c:pt>
                <c:pt idx="7">
                  <c:v>1.44</c:v>
                </c:pt>
                <c:pt idx="8">
                  <c:v>1.0000000000000005E-2</c:v>
                </c:pt>
                <c:pt idx="9">
                  <c:v>0</c:v>
                </c:pt>
                <c:pt idx="10">
                  <c:v>0.37000000000000038</c:v>
                </c:pt>
                <c:pt idx="11">
                  <c:v>0.14000000000000001</c:v>
                </c:pt>
                <c:pt idx="12">
                  <c:v>1.06</c:v>
                </c:pt>
                <c:pt idx="13">
                  <c:v>0.24000000000000021</c:v>
                </c:pt>
                <c:pt idx="14">
                  <c:v>33.309999999999995</c:v>
                </c:pt>
                <c:pt idx="15">
                  <c:v>25.99</c:v>
                </c:pt>
                <c:pt idx="16">
                  <c:v>40.700000000000003</c:v>
                </c:pt>
                <c:pt idx="17">
                  <c:v>0.22</c:v>
                </c:pt>
                <c:pt idx="18">
                  <c:v>0.23</c:v>
                </c:pt>
                <c:pt idx="19">
                  <c:v>8.0000000000000043E-2</c:v>
                </c:pt>
                <c:pt idx="20">
                  <c:v>0</c:v>
                </c:pt>
                <c:pt idx="21">
                  <c:v>0.6200000000000061</c:v>
                </c:pt>
                <c:pt idx="22">
                  <c:v>-27.72</c:v>
                </c:pt>
                <c:pt idx="23">
                  <c:v>-27.4</c:v>
                </c:pt>
              </c:numCache>
            </c:numRef>
          </c:val>
        </c:ser>
        <c:ser>
          <c:idx val="2"/>
          <c:order val="2"/>
          <c:tx>
            <c:v>Nahr umr in AM-1</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Sheet2!$K$4:$AH$4</c:f>
              <c:numCache>
                <c:formatCode>0.00</c:formatCode>
                <c:ptCount val="24"/>
                <c:pt idx="0">
                  <c:v>0.14000000000000001</c:v>
                </c:pt>
                <c:pt idx="1">
                  <c:v>1.1200000000000001</c:v>
                </c:pt>
                <c:pt idx="2">
                  <c:v>0.26</c:v>
                </c:pt>
                <c:pt idx="3">
                  <c:v>0.74000000000000365</c:v>
                </c:pt>
                <c:pt idx="4">
                  <c:v>1.25</c:v>
                </c:pt>
                <c:pt idx="5">
                  <c:v>0</c:v>
                </c:pt>
                <c:pt idx="6">
                  <c:v>1.0000000000000005E-2</c:v>
                </c:pt>
                <c:pt idx="7">
                  <c:v>1.81</c:v>
                </c:pt>
                <c:pt idx="8">
                  <c:v>0</c:v>
                </c:pt>
                <c:pt idx="9">
                  <c:v>0</c:v>
                </c:pt>
                <c:pt idx="10">
                  <c:v>0.35000000000000031</c:v>
                </c:pt>
                <c:pt idx="11">
                  <c:v>0.22</c:v>
                </c:pt>
                <c:pt idx="12">
                  <c:v>1.07</c:v>
                </c:pt>
                <c:pt idx="13">
                  <c:v>0.15000000000000024</c:v>
                </c:pt>
                <c:pt idx="14">
                  <c:v>33.64</c:v>
                </c:pt>
                <c:pt idx="15">
                  <c:v>23.71</c:v>
                </c:pt>
                <c:pt idx="16">
                  <c:v>42.64</c:v>
                </c:pt>
                <c:pt idx="17">
                  <c:v>0.11</c:v>
                </c:pt>
                <c:pt idx="18">
                  <c:v>0.18000000000000024</c:v>
                </c:pt>
                <c:pt idx="19">
                  <c:v>7.0000000000000021E-2</c:v>
                </c:pt>
                <c:pt idx="20">
                  <c:v>0</c:v>
                </c:pt>
                <c:pt idx="21">
                  <c:v>0.65000000000000702</c:v>
                </c:pt>
                <c:pt idx="22">
                  <c:v>-27.24</c:v>
                </c:pt>
                <c:pt idx="23">
                  <c:v>-27.54</c:v>
                </c:pt>
              </c:numCache>
            </c:numRef>
          </c:val>
        </c:ser>
        <c:ser>
          <c:idx val="3"/>
          <c:order val="3"/>
          <c:tx>
            <c:v>Mish inAm-4</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Sheet2!$K$5:$AH$5</c:f>
              <c:numCache>
                <c:formatCode>0.00</c:formatCode>
                <c:ptCount val="24"/>
                <c:pt idx="0">
                  <c:v>0.15000000000000024</c:v>
                </c:pt>
                <c:pt idx="1">
                  <c:v>1.08</c:v>
                </c:pt>
                <c:pt idx="2">
                  <c:v>0.26</c:v>
                </c:pt>
                <c:pt idx="3">
                  <c:v>0.75000000000000622</c:v>
                </c:pt>
                <c:pt idx="4">
                  <c:v>1.28</c:v>
                </c:pt>
                <c:pt idx="5">
                  <c:v>1.0000000000000005E-2</c:v>
                </c:pt>
                <c:pt idx="6">
                  <c:v>1.0000000000000005E-2</c:v>
                </c:pt>
                <c:pt idx="7">
                  <c:v>1.71</c:v>
                </c:pt>
                <c:pt idx="8">
                  <c:v>0</c:v>
                </c:pt>
                <c:pt idx="9">
                  <c:v>0</c:v>
                </c:pt>
                <c:pt idx="10">
                  <c:v>0.35000000000000031</c:v>
                </c:pt>
                <c:pt idx="11">
                  <c:v>0.23</c:v>
                </c:pt>
                <c:pt idx="12">
                  <c:v>1.1000000000000001</c:v>
                </c:pt>
                <c:pt idx="13">
                  <c:v>0.16</c:v>
                </c:pt>
                <c:pt idx="14">
                  <c:v>33.07</c:v>
                </c:pt>
                <c:pt idx="15">
                  <c:v>24.110000000000031</c:v>
                </c:pt>
                <c:pt idx="16">
                  <c:v>42.809999999999995</c:v>
                </c:pt>
                <c:pt idx="17">
                  <c:v>0.14000000000000001</c:v>
                </c:pt>
                <c:pt idx="18">
                  <c:v>0.2</c:v>
                </c:pt>
                <c:pt idx="19">
                  <c:v>8.0000000000000043E-2</c:v>
                </c:pt>
                <c:pt idx="20">
                  <c:v>0</c:v>
                </c:pt>
                <c:pt idx="21">
                  <c:v>0.67000000000000792</c:v>
                </c:pt>
                <c:pt idx="22">
                  <c:v>-27.36</c:v>
                </c:pt>
                <c:pt idx="23">
                  <c:v>-27.5</c:v>
                </c:pt>
              </c:numCache>
            </c:numRef>
          </c:val>
        </c:ser>
        <c:ser>
          <c:idx val="4"/>
          <c:order val="4"/>
          <c:tx>
            <c:v>Nahr umr in AM-5</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Sheet2!$K$6:$AH$6</c:f>
              <c:numCache>
                <c:formatCode>0.00</c:formatCode>
                <c:ptCount val="24"/>
                <c:pt idx="0">
                  <c:v>0.22</c:v>
                </c:pt>
                <c:pt idx="1">
                  <c:v>0.94000000000000061</c:v>
                </c:pt>
                <c:pt idx="2">
                  <c:v>0.32000000000000345</c:v>
                </c:pt>
                <c:pt idx="3">
                  <c:v>0.74000000000000365</c:v>
                </c:pt>
                <c:pt idx="4">
                  <c:v>1.6300000000000001</c:v>
                </c:pt>
                <c:pt idx="5">
                  <c:v>1.0000000000000005E-2</c:v>
                </c:pt>
                <c:pt idx="6">
                  <c:v>1.0000000000000005E-2</c:v>
                </c:pt>
                <c:pt idx="7">
                  <c:v>1.3800000000000001</c:v>
                </c:pt>
                <c:pt idx="8">
                  <c:v>1.0000000000000005E-2</c:v>
                </c:pt>
                <c:pt idx="9">
                  <c:v>0</c:v>
                </c:pt>
                <c:pt idx="10">
                  <c:v>0.36000000000000032</c:v>
                </c:pt>
                <c:pt idx="11">
                  <c:v>0.18000000000000024</c:v>
                </c:pt>
                <c:pt idx="12">
                  <c:v>1.02</c:v>
                </c:pt>
                <c:pt idx="13">
                  <c:v>0.21000000000000021</c:v>
                </c:pt>
                <c:pt idx="14">
                  <c:v>33.520000000000003</c:v>
                </c:pt>
                <c:pt idx="15">
                  <c:v>24.53</c:v>
                </c:pt>
                <c:pt idx="16">
                  <c:v>41.949999999999996</c:v>
                </c:pt>
                <c:pt idx="17">
                  <c:v>0.21000000000000021</c:v>
                </c:pt>
                <c:pt idx="18">
                  <c:v>0.25</c:v>
                </c:pt>
                <c:pt idx="19">
                  <c:v>8.0000000000000043E-2</c:v>
                </c:pt>
                <c:pt idx="20">
                  <c:v>0</c:v>
                </c:pt>
                <c:pt idx="21">
                  <c:v>0.6400000000000069</c:v>
                </c:pt>
                <c:pt idx="22">
                  <c:v>-27.7</c:v>
                </c:pt>
                <c:pt idx="23">
                  <c:v>-27.479999999999986</c:v>
                </c:pt>
              </c:numCache>
            </c:numRef>
          </c:val>
        </c:ser>
        <c:ser>
          <c:idx val="5"/>
          <c:order val="5"/>
          <c:tx>
            <c:v>Nahr umr in NR-7</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Sheet2!$K$7:$AH$7</c:f>
              <c:numCache>
                <c:formatCode>0.00</c:formatCode>
                <c:ptCount val="24"/>
                <c:pt idx="0">
                  <c:v>0.28000000000000008</c:v>
                </c:pt>
                <c:pt idx="1">
                  <c:v>0.97000000000000064</c:v>
                </c:pt>
                <c:pt idx="2">
                  <c:v>0.30000000000000032</c:v>
                </c:pt>
                <c:pt idx="3">
                  <c:v>0.7700000000000069</c:v>
                </c:pt>
                <c:pt idx="4">
                  <c:v>1.6400000000000001</c:v>
                </c:pt>
                <c:pt idx="5">
                  <c:v>1.0000000000000005E-2</c:v>
                </c:pt>
                <c:pt idx="6">
                  <c:v>1.0000000000000005E-2</c:v>
                </c:pt>
                <c:pt idx="7">
                  <c:v>1.51</c:v>
                </c:pt>
                <c:pt idx="8">
                  <c:v>1.0000000000000005E-2</c:v>
                </c:pt>
                <c:pt idx="9">
                  <c:v>0</c:v>
                </c:pt>
                <c:pt idx="10">
                  <c:v>0.36000000000000032</c:v>
                </c:pt>
                <c:pt idx="11">
                  <c:v>0.2</c:v>
                </c:pt>
                <c:pt idx="12">
                  <c:v>1.03</c:v>
                </c:pt>
                <c:pt idx="13">
                  <c:v>0.21000000000000021</c:v>
                </c:pt>
                <c:pt idx="14">
                  <c:v>35.130000000000003</c:v>
                </c:pt>
                <c:pt idx="15">
                  <c:v>23.759999999999987</c:v>
                </c:pt>
                <c:pt idx="16">
                  <c:v>41.11</c:v>
                </c:pt>
                <c:pt idx="17">
                  <c:v>0.28000000000000008</c:v>
                </c:pt>
                <c:pt idx="18">
                  <c:v>0.36000000000000032</c:v>
                </c:pt>
                <c:pt idx="19">
                  <c:v>9.0000000000000024E-2</c:v>
                </c:pt>
                <c:pt idx="20">
                  <c:v>0</c:v>
                </c:pt>
                <c:pt idx="21">
                  <c:v>0.71000000000000063</c:v>
                </c:pt>
                <c:pt idx="22">
                  <c:v>-27.439999999999987</c:v>
                </c:pt>
                <c:pt idx="23">
                  <c:v>-27.1</c:v>
                </c:pt>
              </c:numCache>
            </c:numRef>
          </c:val>
        </c:ser>
        <c:ser>
          <c:idx val="6"/>
          <c:order val="6"/>
          <c:tx>
            <c:v>Mish in Zb-89</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Sheet2!$K$8:$AH$8</c:f>
              <c:numCache>
                <c:formatCode>0.00</c:formatCode>
                <c:ptCount val="24"/>
                <c:pt idx="0">
                  <c:v>0.21000000000000021</c:v>
                </c:pt>
                <c:pt idx="1">
                  <c:v>0.96000000000000063</c:v>
                </c:pt>
                <c:pt idx="2">
                  <c:v>0.31000000000000238</c:v>
                </c:pt>
                <c:pt idx="3">
                  <c:v>0.72000000000000064</c:v>
                </c:pt>
                <c:pt idx="4">
                  <c:v>1.57</c:v>
                </c:pt>
                <c:pt idx="5">
                  <c:v>1.0000000000000005E-2</c:v>
                </c:pt>
                <c:pt idx="6">
                  <c:v>1.0000000000000005E-2</c:v>
                </c:pt>
                <c:pt idx="7">
                  <c:v>1.41</c:v>
                </c:pt>
                <c:pt idx="8">
                  <c:v>1.0000000000000005E-2</c:v>
                </c:pt>
                <c:pt idx="9">
                  <c:v>0</c:v>
                </c:pt>
                <c:pt idx="10">
                  <c:v>0.36000000000000032</c:v>
                </c:pt>
                <c:pt idx="11">
                  <c:v>0.18000000000000024</c:v>
                </c:pt>
                <c:pt idx="12">
                  <c:v>1.06</c:v>
                </c:pt>
                <c:pt idx="13">
                  <c:v>0.21000000000000021</c:v>
                </c:pt>
                <c:pt idx="14">
                  <c:v>33.42</c:v>
                </c:pt>
                <c:pt idx="15">
                  <c:v>25.02</c:v>
                </c:pt>
                <c:pt idx="16">
                  <c:v>41.56</c:v>
                </c:pt>
                <c:pt idx="17">
                  <c:v>0.19</c:v>
                </c:pt>
                <c:pt idx="18">
                  <c:v>0.24000000000000021</c:v>
                </c:pt>
                <c:pt idx="19">
                  <c:v>8.0000000000000043E-2</c:v>
                </c:pt>
                <c:pt idx="20">
                  <c:v>0</c:v>
                </c:pt>
                <c:pt idx="21">
                  <c:v>0.6400000000000069</c:v>
                </c:pt>
                <c:pt idx="22">
                  <c:v>-27.89</c:v>
                </c:pt>
                <c:pt idx="23">
                  <c:v>-27.69</c:v>
                </c:pt>
              </c:numCache>
            </c:numRef>
          </c:val>
        </c:ser>
        <c:ser>
          <c:idx val="7"/>
          <c:order val="7"/>
          <c:tx>
            <c:v>Zubair inZb-89</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Sheet2!$K$9:$AH$9</c:f>
              <c:numCache>
                <c:formatCode>0.00</c:formatCode>
                <c:ptCount val="24"/>
                <c:pt idx="0">
                  <c:v>0.14000000000000001</c:v>
                </c:pt>
                <c:pt idx="1">
                  <c:v>1.1100000000000001</c:v>
                </c:pt>
                <c:pt idx="2">
                  <c:v>0.26</c:v>
                </c:pt>
                <c:pt idx="3">
                  <c:v>0.71000000000000063</c:v>
                </c:pt>
                <c:pt idx="4">
                  <c:v>1.25</c:v>
                </c:pt>
                <c:pt idx="5">
                  <c:v>0</c:v>
                </c:pt>
                <c:pt idx="6">
                  <c:v>1.0000000000000005E-2</c:v>
                </c:pt>
                <c:pt idx="7">
                  <c:v>1.58</c:v>
                </c:pt>
                <c:pt idx="8">
                  <c:v>0</c:v>
                </c:pt>
                <c:pt idx="9">
                  <c:v>0</c:v>
                </c:pt>
                <c:pt idx="10">
                  <c:v>0.36000000000000032</c:v>
                </c:pt>
                <c:pt idx="11">
                  <c:v>0.22</c:v>
                </c:pt>
                <c:pt idx="12">
                  <c:v>1.1200000000000001</c:v>
                </c:pt>
                <c:pt idx="13">
                  <c:v>0.16</c:v>
                </c:pt>
                <c:pt idx="14">
                  <c:v>33.51</c:v>
                </c:pt>
                <c:pt idx="15">
                  <c:v>24.5</c:v>
                </c:pt>
                <c:pt idx="16">
                  <c:v>41.99</c:v>
                </c:pt>
                <c:pt idx="17">
                  <c:v>0.11</c:v>
                </c:pt>
                <c:pt idx="18">
                  <c:v>0.17</c:v>
                </c:pt>
                <c:pt idx="19">
                  <c:v>7.0000000000000021E-2</c:v>
                </c:pt>
                <c:pt idx="20">
                  <c:v>0</c:v>
                </c:pt>
                <c:pt idx="21">
                  <c:v>0.63000000000000678</c:v>
                </c:pt>
                <c:pt idx="22">
                  <c:v>-27.27</c:v>
                </c:pt>
                <c:pt idx="23">
                  <c:v>-27.610000000000031</c:v>
                </c:pt>
              </c:numCache>
            </c:numRef>
          </c:val>
        </c:ser>
        <c:ser>
          <c:idx val="8"/>
          <c:order val="8"/>
          <c:tx>
            <c:v>Mish in Mj-2</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Sheet2!$K$10:$AH$10</c:f>
              <c:numCache>
                <c:formatCode>0.00</c:formatCode>
                <c:ptCount val="24"/>
                <c:pt idx="0">
                  <c:v>0.13</c:v>
                </c:pt>
                <c:pt idx="1">
                  <c:v>1.0900000000000001</c:v>
                </c:pt>
                <c:pt idx="2">
                  <c:v>0.27</c:v>
                </c:pt>
                <c:pt idx="3">
                  <c:v>0.70000000000000062</c:v>
                </c:pt>
                <c:pt idx="4">
                  <c:v>1.26</c:v>
                </c:pt>
                <c:pt idx="5">
                  <c:v>1.0000000000000005E-2</c:v>
                </c:pt>
                <c:pt idx="6">
                  <c:v>1.0000000000000005E-2</c:v>
                </c:pt>
                <c:pt idx="7">
                  <c:v>1.6400000000000001</c:v>
                </c:pt>
                <c:pt idx="8">
                  <c:v>0</c:v>
                </c:pt>
                <c:pt idx="9">
                  <c:v>0</c:v>
                </c:pt>
                <c:pt idx="10">
                  <c:v>0.34</c:v>
                </c:pt>
                <c:pt idx="11">
                  <c:v>0.25</c:v>
                </c:pt>
                <c:pt idx="12">
                  <c:v>1.1299999999999863</c:v>
                </c:pt>
                <c:pt idx="13">
                  <c:v>0.16</c:v>
                </c:pt>
                <c:pt idx="14">
                  <c:v>33.96</c:v>
                </c:pt>
                <c:pt idx="15">
                  <c:v>24.12</c:v>
                </c:pt>
                <c:pt idx="16">
                  <c:v>41.92</c:v>
                </c:pt>
                <c:pt idx="17">
                  <c:v>0.12000000000000002</c:v>
                </c:pt>
                <c:pt idx="18">
                  <c:v>0.17</c:v>
                </c:pt>
                <c:pt idx="19">
                  <c:v>7.0000000000000021E-2</c:v>
                </c:pt>
                <c:pt idx="20">
                  <c:v>1.0000000000000005E-2</c:v>
                </c:pt>
                <c:pt idx="21">
                  <c:v>0.67000000000000792</c:v>
                </c:pt>
                <c:pt idx="22">
                  <c:v>-27.32</c:v>
                </c:pt>
                <c:pt idx="23">
                  <c:v>-27.77</c:v>
                </c:pt>
              </c:numCache>
            </c:numRef>
          </c:val>
        </c:ser>
        <c:ser>
          <c:idx val="9"/>
          <c:order val="9"/>
          <c:tx>
            <c:v>Hartha  in Mj-2</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Sheet2!$K$11:$AH$11</c:f>
              <c:numCache>
                <c:formatCode>0.00</c:formatCode>
                <c:ptCount val="24"/>
                <c:pt idx="0">
                  <c:v>0.16</c:v>
                </c:pt>
                <c:pt idx="1">
                  <c:v>1.1399999999999864</c:v>
                </c:pt>
                <c:pt idx="2">
                  <c:v>0.25</c:v>
                </c:pt>
                <c:pt idx="3">
                  <c:v>0.76000000000000689</c:v>
                </c:pt>
                <c:pt idx="4">
                  <c:v>1.23</c:v>
                </c:pt>
                <c:pt idx="5">
                  <c:v>0</c:v>
                </c:pt>
                <c:pt idx="6">
                  <c:v>1.0000000000000005E-2</c:v>
                </c:pt>
                <c:pt idx="7">
                  <c:v>1.9000000000000001</c:v>
                </c:pt>
                <c:pt idx="8">
                  <c:v>0</c:v>
                </c:pt>
                <c:pt idx="9">
                  <c:v>0</c:v>
                </c:pt>
                <c:pt idx="10">
                  <c:v>0.35000000000000031</c:v>
                </c:pt>
                <c:pt idx="11">
                  <c:v>0.24000000000000021</c:v>
                </c:pt>
                <c:pt idx="12">
                  <c:v>1.02</c:v>
                </c:pt>
                <c:pt idx="13">
                  <c:v>0.14000000000000001</c:v>
                </c:pt>
                <c:pt idx="14">
                  <c:v>33.25</c:v>
                </c:pt>
                <c:pt idx="15">
                  <c:v>23.3</c:v>
                </c:pt>
                <c:pt idx="16">
                  <c:v>43.449999999999996</c:v>
                </c:pt>
                <c:pt idx="17">
                  <c:v>7.0000000000000021E-2</c:v>
                </c:pt>
                <c:pt idx="18">
                  <c:v>0.23</c:v>
                </c:pt>
                <c:pt idx="19">
                  <c:v>8.0000000000000043E-2</c:v>
                </c:pt>
                <c:pt idx="20">
                  <c:v>0</c:v>
                </c:pt>
                <c:pt idx="21">
                  <c:v>0.69000000000000061</c:v>
                </c:pt>
                <c:pt idx="22">
                  <c:v>-26.99</c:v>
                </c:pt>
                <c:pt idx="23">
                  <c:v>-27.52</c:v>
                </c:pt>
              </c:numCache>
            </c:numRef>
          </c:val>
        </c:ser>
        <c:ser>
          <c:idx val="10"/>
          <c:order val="10"/>
          <c:tx>
            <c:v>Zubair in Mj-2</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Sheet2!$K$12:$AH$12</c:f>
              <c:numCache>
                <c:formatCode>0.00</c:formatCode>
                <c:ptCount val="24"/>
                <c:pt idx="0">
                  <c:v>0.17</c:v>
                </c:pt>
                <c:pt idx="1">
                  <c:v>1.07</c:v>
                </c:pt>
                <c:pt idx="2">
                  <c:v>0.29000000000000031</c:v>
                </c:pt>
                <c:pt idx="3">
                  <c:v>0.70000000000000062</c:v>
                </c:pt>
                <c:pt idx="4">
                  <c:v>1.6700000000000021</c:v>
                </c:pt>
                <c:pt idx="5">
                  <c:v>1.0000000000000005E-2</c:v>
                </c:pt>
                <c:pt idx="6">
                  <c:v>1.0000000000000005E-2</c:v>
                </c:pt>
                <c:pt idx="7">
                  <c:v>1.54</c:v>
                </c:pt>
                <c:pt idx="8">
                  <c:v>1.0000000000000005E-2</c:v>
                </c:pt>
                <c:pt idx="9">
                  <c:v>0</c:v>
                </c:pt>
                <c:pt idx="10">
                  <c:v>0.38000000000000328</c:v>
                </c:pt>
                <c:pt idx="11">
                  <c:v>0.22</c:v>
                </c:pt>
                <c:pt idx="12">
                  <c:v>1.04</c:v>
                </c:pt>
                <c:pt idx="13">
                  <c:v>0.17</c:v>
                </c:pt>
                <c:pt idx="14">
                  <c:v>34.910000000000004</c:v>
                </c:pt>
                <c:pt idx="15">
                  <c:v>23.21</c:v>
                </c:pt>
                <c:pt idx="16">
                  <c:v>41.89</c:v>
                </c:pt>
                <c:pt idx="17">
                  <c:v>0.2</c:v>
                </c:pt>
                <c:pt idx="18">
                  <c:v>0.19</c:v>
                </c:pt>
                <c:pt idx="19">
                  <c:v>7.0000000000000021E-2</c:v>
                </c:pt>
                <c:pt idx="20">
                  <c:v>0</c:v>
                </c:pt>
                <c:pt idx="21">
                  <c:v>0.6400000000000069</c:v>
                </c:pt>
                <c:pt idx="22">
                  <c:v>-27.7</c:v>
                </c:pt>
                <c:pt idx="23">
                  <c:v>-27.58</c:v>
                </c:pt>
              </c:numCache>
            </c:numRef>
          </c:val>
        </c:ser>
        <c:ser>
          <c:idx val="11"/>
          <c:order val="11"/>
          <c:tx>
            <c:v>Zubair in NR-7</c:v>
          </c:tx>
          <c:marker>
            <c:symbol val="none"/>
          </c:marker>
          <c:cat>
            <c:strRef>
              <c:f>Sheet2!$K$1:$AH$1</c:f>
              <c:strCache>
                <c:ptCount val="24"/>
                <c:pt idx="0">
                  <c:v>C19/C23</c:v>
                </c:pt>
                <c:pt idx="1">
                  <c:v>C22/C21</c:v>
                </c:pt>
                <c:pt idx="2">
                  <c:v>C24/C23</c:v>
                </c:pt>
                <c:pt idx="3">
                  <c:v>C26/C25</c:v>
                </c:pt>
                <c:pt idx="4">
                  <c:v>Tet/C23</c:v>
                </c:pt>
                <c:pt idx="5">
                  <c:v>C27T/C27</c:v>
                </c:pt>
                <c:pt idx="6">
                  <c:v>C28/H</c:v>
                </c:pt>
                <c:pt idx="7">
                  <c:v>C29/H</c:v>
                </c:pt>
                <c:pt idx="8">
                  <c:v>X/H</c:v>
                </c:pt>
                <c:pt idx="9">
                  <c:v>OL/H</c:v>
                </c:pt>
                <c:pt idx="10">
                  <c:v>C31R/H</c:v>
                </c:pt>
                <c:pt idx="11">
                  <c:v>GA/31R</c:v>
                </c:pt>
                <c:pt idx="12">
                  <c:v>C35S/C34S</c:v>
                </c:pt>
                <c:pt idx="13">
                  <c:v>S/H</c:v>
                </c:pt>
                <c:pt idx="14">
                  <c:v>%C27</c:v>
                </c:pt>
                <c:pt idx="15">
                  <c:v>%C28</c:v>
                </c:pt>
                <c:pt idx="16">
                  <c:v>%C29</c:v>
                </c:pt>
                <c:pt idx="17">
                  <c:v>S1/S6</c:v>
                </c:pt>
                <c:pt idx="18">
                  <c:v>C27Ts/Tm</c:v>
                </c:pt>
                <c:pt idx="19">
                  <c:v>C29Ts/Tm</c:v>
                </c:pt>
                <c:pt idx="20">
                  <c:v>DM/H</c:v>
                </c:pt>
                <c:pt idx="21">
                  <c:v>Pr/Ph</c:v>
                </c:pt>
                <c:pt idx="22">
                  <c:v>13Cs</c:v>
                </c:pt>
                <c:pt idx="23">
                  <c:v>13Ca</c:v>
                </c:pt>
              </c:strCache>
            </c:strRef>
          </c:cat>
          <c:val>
            <c:numRef>
              <c:f>Sheet2!$K$13:$AH$13</c:f>
              <c:numCache>
                <c:formatCode>0.00</c:formatCode>
                <c:ptCount val="24"/>
                <c:pt idx="0">
                  <c:v>0.41000000000000031</c:v>
                </c:pt>
                <c:pt idx="1">
                  <c:v>0.83000000000000063</c:v>
                </c:pt>
                <c:pt idx="2">
                  <c:v>0.32000000000000345</c:v>
                </c:pt>
                <c:pt idx="3">
                  <c:v>0.72000000000000064</c:v>
                </c:pt>
                <c:pt idx="4">
                  <c:v>0.98</c:v>
                </c:pt>
                <c:pt idx="5">
                  <c:v>1.0000000000000005E-2</c:v>
                </c:pt>
                <c:pt idx="6">
                  <c:v>2.0000000000000011E-2</c:v>
                </c:pt>
                <c:pt idx="7">
                  <c:v>1.49</c:v>
                </c:pt>
                <c:pt idx="8">
                  <c:v>2.0000000000000011E-2</c:v>
                </c:pt>
                <c:pt idx="9">
                  <c:v>0</c:v>
                </c:pt>
                <c:pt idx="10">
                  <c:v>0.32000000000000345</c:v>
                </c:pt>
                <c:pt idx="11">
                  <c:v>0.15000000000000024</c:v>
                </c:pt>
                <c:pt idx="12">
                  <c:v>0.86000000000000065</c:v>
                </c:pt>
                <c:pt idx="13">
                  <c:v>0.4</c:v>
                </c:pt>
                <c:pt idx="14">
                  <c:v>38.28</c:v>
                </c:pt>
                <c:pt idx="15">
                  <c:v>24.73</c:v>
                </c:pt>
                <c:pt idx="16">
                  <c:v>37</c:v>
                </c:pt>
                <c:pt idx="17">
                  <c:v>0.52</c:v>
                </c:pt>
                <c:pt idx="18">
                  <c:v>0.49000000000000032</c:v>
                </c:pt>
                <c:pt idx="19">
                  <c:v>0.12000000000000002</c:v>
                </c:pt>
                <c:pt idx="20">
                  <c:v>1.0000000000000005E-2</c:v>
                </c:pt>
                <c:pt idx="21">
                  <c:v>0.85000000000000064</c:v>
                </c:pt>
                <c:pt idx="22">
                  <c:v>-27.66</c:v>
                </c:pt>
                <c:pt idx="23">
                  <c:v>-27.25</c:v>
                </c:pt>
              </c:numCache>
            </c:numRef>
          </c:val>
        </c:ser>
        <c:dLbls>
          <c:showLegendKey val="0"/>
          <c:showVal val="0"/>
          <c:showCatName val="0"/>
          <c:showSerName val="0"/>
          <c:showPercent val="0"/>
          <c:showBubbleSize val="0"/>
        </c:dLbls>
        <c:axId val="195140608"/>
        <c:axId val="195142400"/>
      </c:radarChart>
      <c:catAx>
        <c:axId val="195140608"/>
        <c:scaling>
          <c:orientation val="minMax"/>
        </c:scaling>
        <c:delete val="0"/>
        <c:axPos val="b"/>
        <c:majorGridlines/>
        <c:majorTickMark val="out"/>
        <c:minorTickMark val="none"/>
        <c:tickLblPos val="nextTo"/>
        <c:txPr>
          <a:bodyPr/>
          <a:lstStyle/>
          <a:p>
            <a:pPr>
              <a:defRPr lang="en-US"/>
            </a:pPr>
            <a:endParaRPr lang="en-US"/>
          </a:p>
        </c:txPr>
        <c:crossAx val="195142400"/>
        <c:crosses val="autoZero"/>
        <c:auto val="1"/>
        <c:lblAlgn val="ctr"/>
        <c:lblOffset val="100"/>
        <c:noMultiLvlLbl val="0"/>
      </c:catAx>
      <c:valAx>
        <c:axId val="195142400"/>
        <c:scaling>
          <c:orientation val="minMax"/>
        </c:scaling>
        <c:delete val="0"/>
        <c:axPos val="l"/>
        <c:majorGridlines/>
        <c:numFmt formatCode="0.00" sourceLinked="1"/>
        <c:majorTickMark val="cross"/>
        <c:minorTickMark val="none"/>
        <c:tickLblPos val="nextTo"/>
        <c:txPr>
          <a:bodyPr/>
          <a:lstStyle/>
          <a:p>
            <a:pPr>
              <a:defRPr lang="en-US"/>
            </a:pPr>
            <a:endParaRPr lang="en-US"/>
          </a:p>
        </c:txPr>
        <c:crossAx val="195140608"/>
        <c:crosses val="autoZero"/>
        <c:crossBetween val="between"/>
      </c:valAx>
    </c:plotArea>
    <c:legend>
      <c:legendPos val="r"/>
      <c:layout/>
      <c:overlay val="0"/>
      <c:spPr>
        <a:solidFill>
          <a:schemeClr val="accent2">
            <a:lumMod val="20000"/>
            <a:lumOff val="80000"/>
          </a:schemeClr>
        </a:solidFill>
      </c:spPr>
      <c:txPr>
        <a:bodyPr/>
        <a:lstStyle/>
        <a:p>
          <a:pPr>
            <a:defRPr lang="en-US"/>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tx>
            <c:v>Mish in Hf-2</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Sheet4!$O$30:$AG$30</c:f>
              <c:numCache>
                <c:formatCode>0.00</c:formatCode>
                <c:ptCount val="19"/>
                <c:pt idx="0">
                  <c:v>1.1100000000000001</c:v>
                </c:pt>
                <c:pt idx="1">
                  <c:v>0.26</c:v>
                </c:pt>
                <c:pt idx="2">
                  <c:v>0.74000000000000365</c:v>
                </c:pt>
                <c:pt idx="3">
                  <c:v>1.3</c:v>
                </c:pt>
                <c:pt idx="4">
                  <c:v>1.0000000000000005E-2</c:v>
                </c:pt>
                <c:pt idx="5">
                  <c:v>1.7</c:v>
                </c:pt>
                <c:pt idx="6">
                  <c:v>0</c:v>
                </c:pt>
                <c:pt idx="7">
                  <c:v>0</c:v>
                </c:pt>
                <c:pt idx="8">
                  <c:v>0.35000000000000031</c:v>
                </c:pt>
                <c:pt idx="9">
                  <c:v>0.23</c:v>
                </c:pt>
                <c:pt idx="10">
                  <c:v>1.1100000000000001</c:v>
                </c:pt>
                <c:pt idx="11">
                  <c:v>35.18</c:v>
                </c:pt>
                <c:pt idx="12">
                  <c:v>24.02</c:v>
                </c:pt>
                <c:pt idx="13">
                  <c:v>40.790000000000013</c:v>
                </c:pt>
                <c:pt idx="14">
                  <c:v>0.11</c:v>
                </c:pt>
                <c:pt idx="15">
                  <c:v>0.19</c:v>
                </c:pt>
                <c:pt idx="16">
                  <c:v>0</c:v>
                </c:pt>
                <c:pt idx="17">
                  <c:v>-27.34</c:v>
                </c:pt>
                <c:pt idx="18">
                  <c:v>-27.51</c:v>
                </c:pt>
              </c:numCache>
            </c:numRef>
          </c:val>
        </c:ser>
        <c:ser>
          <c:idx val="1"/>
          <c:order val="1"/>
          <c:tx>
            <c:v>Nahr umr in Hf-8</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Sheet4!$O$31:$AG$31</c:f>
              <c:numCache>
                <c:formatCode>0.00</c:formatCode>
                <c:ptCount val="19"/>
                <c:pt idx="0">
                  <c:v>0.98</c:v>
                </c:pt>
                <c:pt idx="1">
                  <c:v>0.29000000000000031</c:v>
                </c:pt>
                <c:pt idx="2">
                  <c:v>0.73000000000000065</c:v>
                </c:pt>
                <c:pt idx="3">
                  <c:v>1.49</c:v>
                </c:pt>
                <c:pt idx="4">
                  <c:v>1.0000000000000005E-2</c:v>
                </c:pt>
                <c:pt idx="5">
                  <c:v>1.44</c:v>
                </c:pt>
                <c:pt idx="6">
                  <c:v>1.0000000000000005E-2</c:v>
                </c:pt>
                <c:pt idx="7">
                  <c:v>0</c:v>
                </c:pt>
                <c:pt idx="8">
                  <c:v>0.37000000000000038</c:v>
                </c:pt>
                <c:pt idx="9">
                  <c:v>0.14000000000000001</c:v>
                </c:pt>
                <c:pt idx="10">
                  <c:v>1.06</c:v>
                </c:pt>
                <c:pt idx="11">
                  <c:v>33.309999999999995</c:v>
                </c:pt>
                <c:pt idx="12">
                  <c:v>25.99</c:v>
                </c:pt>
                <c:pt idx="13">
                  <c:v>40.700000000000003</c:v>
                </c:pt>
                <c:pt idx="14">
                  <c:v>0.22</c:v>
                </c:pt>
                <c:pt idx="15">
                  <c:v>0.23</c:v>
                </c:pt>
                <c:pt idx="16">
                  <c:v>0</c:v>
                </c:pt>
                <c:pt idx="17">
                  <c:v>-27.72</c:v>
                </c:pt>
                <c:pt idx="18">
                  <c:v>-27.4</c:v>
                </c:pt>
              </c:numCache>
            </c:numRef>
          </c:val>
        </c:ser>
        <c:ser>
          <c:idx val="2"/>
          <c:order val="2"/>
          <c:tx>
            <c:v>Nahr umr in Am-1</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Sheet4!$O$32:$AG$32</c:f>
              <c:numCache>
                <c:formatCode>0.00</c:formatCode>
                <c:ptCount val="19"/>
                <c:pt idx="0">
                  <c:v>1.1200000000000001</c:v>
                </c:pt>
                <c:pt idx="1">
                  <c:v>0.26</c:v>
                </c:pt>
                <c:pt idx="2">
                  <c:v>0.74000000000000365</c:v>
                </c:pt>
                <c:pt idx="3">
                  <c:v>1.25</c:v>
                </c:pt>
                <c:pt idx="4">
                  <c:v>1.0000000000000005E-2</c:v>
                </c:pt>
                <c:pt idx="5">
                  <c:v>1.81</c:v>
                </c:pt>
                <c:pt idx="6">
                  <c:v>0</c:v>
                </c:pt>
                <c:pt idx="7">
                  <c:v>0</c:v>
                </c:pt>
                <c:pt idx="8">
                  <c:v>0.35000000000000031</c:v>
                </c:pt>
                <c:pt idx="9">
                  <c:v>0.22</c:v>
                </c:pt>
                <c:pt idx="10">
                  <c:v>1.07</c:v>
                </c:pt>
                <c:pt idx="11">
                  <c:v>33.64</c:v>
                </c:pt>
                <c:pt idx="12">
                  <c:v>23.71</c:v>
                </c:pt>
                <c:pt idx="13">
                  <c:v>42.64</c:v>
                </c:pt>
                <c:pt idx="14">
                  <c:v>0.11</c:v>
                </c:pt>
                <c:pt idx="15">
                  <c:v>0.18000000000000024</c:v>
                </c:pt>
                <c:pt idx="16">
                  <c:v>0</c:v>
                </c:pt>
                <c:pt idx="17">
                  <c:v>-27.24</c:v>
                </c:pt>
                <c:pt idx="18">
                  <c:v>-27.54</c:v>
                </c:pt>
              </c:numCache>
            </c:numRef>
          </c:val>
        </c:ser>
        <c:ser>
          <c:idx val="3"/>
          <c:order val="3"/>
          <c:tx>
            <c:v>Mish in AM-4</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Sheet4!$O$33:$AG$33</c:f>
              <c:numCache>
                <c:formatCode>0.00</c:formatCode>
                <c:ptCount val="19"/>
                <c:pt idx="0">
                  <c:v>1.08</c:v>
                </c:pt>
                <c:pt idx="1">
                  <c:v>0.26</c:v>
                </c:pt>
                <c:pt idx="2">
                  <c:v>0.75000000000000622</c:v>
                </c:pt>
                <c:pt idx="3">
                  <c:v>1.28</c:v>
                </c:pt>
                <c:pt idx="4">
                  <c:v>1.0000000000000005E-2</c:v>
                </c:pt>
                <c:pt idx="5">
                  <c:v>1.71</c:v>
                </c:pt>
                <c:pt idx="6">
                  <c:v>0</c:v>
                </c:pt>
                <c:pt idx="7">
                  <c:v>0</c:v>
                </c:pt>
                <c:pt idx="8">
                  <c:v>0.35000000000000031</c:v>
                </c:pt>
                <c:pt idx="9">
                  <c:v>0.23</c:v>
                </c:pt>
                <c:pt idx="10">
                  <c:v>1.1000000000000001</c:v>
                </c:pt>
                <c:pt idx="11">
                  <c:v>33.07</c:v>
                </c:pt>
                <c:pt idx="12">
                  <c:v>24.110000000000031</c:v>
                </c:pt>
                <c:pt idx="13">
                  <c:v>42.809999999999995</c:v>
                </c:pt>
                <c:pt idx="14">
                  <c:v>0.14000000000000001</c:v>
                </c:pt>
                <c:pt idx="15">
                  <c:v>0.2</c:v>
                </c:pt>
                <c:pt idx="16">
                  <c:v>0</c:v>
                </c:pt>
                <c:pt idx="17">
                  <c:v>-27.36</c:v>
                </c:pt>
                <c:pt idx="18">
                  <c:v>-27.5</c:v>
                </c:pt>
              </c:numCache>
            </c:numRef>
          </c:val>
        </c:ser>
        <c:ser>
          <c:idx val="4"/>
          <c:order val="4"/>
          <c:tx>
            <c:v>Nahr umr in AM-5</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Sheet4!$O$34:$AG$34</c:f>
              <c:numCache>
                <c:formatCode>0.00</c:formatCode>
                <c:ptCount val="19"/>
                <c:pt idx="0">
                  <c:v>0.94000000000000061</c:v>
                </c:pt>
                <c:pt idx="1">
                  <c:v>0.32000000000000345</c:v>
                </c:pt>
                <c:pt idx="2">
                  <c:v>0.74000000000000365</c:v>
                </c:pt>
                <c:pt idx="3">
                  <c:v>1.6300000000000001</c:v>
                </c:pt>
                <c:pt idx="4">
                  <c:v>1.0000000000000005E-2</c:v>
                </c:pt>
                <c:pt idx="5">
                  <c:v>1.3800000000000001</c:v>
                </c:pt>
                <c:pt idx="6">
                  <c:v>1.0000000000000005E-2</c:v>
                </c:pt>
                <c:pt idx="7">
                  <c:v>0</c:v>
                </c:pt>
                <c:pt idx="8">
                  <c:v>0.36000000000000032</c:v>
                </c:pt>
                <c:pt idx="9">
                  <c:v>0.18000000000000024</c:v>
                </c:pt>
                <c:pt idx="10">
                  <c:v>1.02</c:v>
                </c:pt>
                <c:pt idx="11">
                  <c:v>33.520000000000003</c:v>
                </c:pt>
                <c:pt idx="12">
                  <c:v>24.53</c:v>
                </c:pt>
                <c:pt idx="13">
                  <c:v>41.949999999999996</c:v>
                </c:pt>
                <c:pt idx="14">
                  <c:v>0.21000000000000021</c:v>
                </c:pt>
                <c:pt idx="15">
                  <c:v>0.25</c:v>
                </c:pt>
                <c:pt idx="16">
                  <c:v>0</c:v>
                </c:pt>
                <c:pt idx="17">
                  <c:v>-27.7</c:v>
                </c:pt>
                <c:pt idx="18">
                  <c:v>-27.479999999999986</c:v>
                </c:pt>
              </c:numCache>
            </c:numRef>
          </c:val>
        </c:ser>
        <c:ser>
          <c:idx val="5"/>
          <c:order val="5"/>
          <c:tx>
            <c:v>Nahr umr in NR-7</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Sheet4!$O$35:$AG$35</c:f>
              <c:numCache>
                <c:formatCode>0.00</c:formatCode>
                <c:ptCount val="19"/>
                <c:pt idx="0">
                  <c:v>0.97000000000000064</c:v>
                </c:pt>
                <c:pt idx="1">
                  <c:v>0.30000000000000032</c:v>
                </c:pt>
                <c:pt idx="2">
                  <c:v>0.7700000000000069</c:v>
                </c:pt>
                <c:pt idx="3">
                  <c:v>1.6400000000000001</c:v>
                </c:pt>
                <c:pt idx="4">
                  <c:v>1.0000000000000005E-2</c:v>
                </c:pt>
                <c:pt idx="5">
                  <c:v>1.51</c:v>
                </c:pt>
                <c:pt idx="6">
                  <c:v>1.0000000000000005E-2</c:v>
                </c:pt>
                <c:pt idx="7">
                  <c:v>0</c:v>
                </c:pt>
                <c:pt idx="8">
                  <c:v>0.36000000000000032</c:v>
                </c:pt>
                <c:pt idx="9">
                  <c:v>0.2</c:v>
                </c:pt>
                <c:pt idx="10">
                  <c:v>1.03</c:v>
                </c:pt>
                <c:pt idx="11">
                  <c:v>35.130000000000003</c:v>
                </c:pt>
                <c:pt idx="12">
                  <c:v>23.759999999999987</c:v>
                </c:pt>
                <c:pt idx="13">
                  <c:v>41.11</c:v>
                </c:pt>
                <c:pt idx="14">
                  <c:v>0.28000000000000008</c:v>
                </c:pt>
                <c:pt idx="15">
                  <c:v>0.36000000000000032</c:v>
                </c:pt>
                <c:pt idx="16">
                  <c:v>0</c:v>
                </c:pt>
                <c:pt idx="17">
                  <c:v>-27.439999999999987</c:v>
                </c:pt>
                <c:pt idx="18">
                  <c:v>-27.1</c:v>
                </c:pt>
              </c:numCache>
            </c:numRef>
          </c:val>
        </c:ser>
        <c:ser>
          <c:idx val="6"/>
          <c:order val="6"/>
          <c:tx>
            <c:v>Mish in Zb-89</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Sheet4!$O$36:$AG$36</c:f>
              <c:numCache>
                <c:formatCode>0.00</c:formatCode>
                <c:ptCount val="19"/>
                <c:pt idx="0">
                  <c:v>0.96000000000000063</c:v>
                </c:pt>
                <c:pt idx="1">
                  <c:v>0.31000000000000238</c:v>
                </c:pt>
                <c:pt idx="2">
                  <c:v>0.72000000000000064</c:v>
                </c:pt>
                <c:pt idx="3">
                  <c:v>1.57</c:v>
                </c:pt>
                <c:pt idx="4">
                  <c:v>1.0000000000000005E-2</c:v>
                </c:pt>
                <c:pt idx="5">
                  <c:v>1.41</c:v>
                </c:pt>
                <c:pt idx="6">
                  <c:v>1.0000000000000005E-2</c:v>
                </c:pt>
                <c:pt idx="7">
                  <c:v>0</c:v>
                </c:pt>
                <c:pt idx="8">
                  <c:v>0.36000000000000032</c:v>
                </c:pt>
                <c:pt idx="9">
                  <c:v>0.18000000000000024</c:v>
                </c:pt>
                <c:pt idx="10">
                  <c:v>1.06</c:v>
                </c:pt>
                <c:pt idx="11">
                  <c:v>33.42</c:v>
                </c:pt>
                <c:pt idx="12">
                  <c:v>25.02</c:v>
                </c:pt>
                <c:pt idx="13">
                  <c:v>41.56</c:v>
                </c:pt>
                <c:pt idx="14">
                  <c:v>0.19</c:v>
                </c:pt>
                <c:pt idx="15">
                  <c:v>0.24000000000000021</c:v>
                </c:pt>
                <c:pt idx="16">
                  <c:v>0</c:v>
                </c:pt>
                <c:pt idx="17">
                  <c:v>-27.89</c:v>
                </c:pt>
                <c:pt idx="18">
                  <c:v>-27.69</c:v>
                </c:pt>
              </c:numCache>
            </c:numRef>
          </c:val>
        </c:ser>
        <c:ser>
          <c:idx val="7"/>
          <c:order val="7"/>
          <c:tx>
            <c:v>Zubair in Zb-89</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Sheet4!$O$37:$AG$37</c:f>
              <c:numCache>
                <c:formatCode>0.00</c:formatCode>
                <c:ptCount val="19"/>
                <c:pt idx="0">
                  <c:v>1.1100000000000001</c:v>
                </c:pt>
                <c:pt idx="1">
                  <c:v>0.26</c:v>
                </c:pt>
                <c:pt idx="2">
                  <c:v>0.71000000000000063</c:v>
                </c:pt>
                <c:pt idx="3">
                  <c:v>1.25</c:v>
                </c:pt>
                <c:pt idx="4">
                  <c:v>1.0000000000000005E-2</c:v>
                </c:pt>
                <c:pt idx="5">
                  <c:v>1.58</c:v>
                </c:pt>
                <c:pt idx="6">
                  <c:v>0</c:v>
                </c:pt>
                <c:pt idx="7">
                  <c:v>0</c:v>
                </c:pt>
                <c:pt idx="8">
                  <c:v>0.36000000000000032</c:v>
                </c:pt>
                <c:pt idx="9">
                  <c:v>0.22</c:v>
                </c:pt>
                <c:pt idx="10">
                  <c:v>1.1200000000000001</c:v>
                </c:pt>
                <c:pt idx="11">
                  <c:v>33.51</c:v>
                </c:pt>
                <c:pt idx="12">
                  <c:v>24.5</c:v>
                </c:pt>
                <c:pt idx="13">
                  <c:v>41.99</c:v>
                </c:pt>
                <c:pt idx="14">
                  <c:v>0.11</c:v>
                </c:pt>
                <c:pt idx="15">
                  <c:v>0.17</c:v>
                </c:pt>
                <c:pt idx="16">
                  <c:v>0</c:v>
                </c:pt>
                <c:pt idx="17">
                  <c:v>-27.27</c:v>
                </c:pt>
                <c:pt idx="18">
                  <c:v>-27.610000000000031</c:v>
                </c:pt>
              </c:numCache>
            </c:numRef>
          </c:val>
        </c:ser>
        <c:ser>
          <c:idx val="8"/>
          <c:order val="8"/>
          <c:tx>
            <c:v>Mish in MJ-2</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Sheet4!$O$38:$AG$38</c:f>
              <c:numCache>
                <c:formatCode>0.00</c:formatCode>
                <c:ptCount val="19"/>
                <c:pt idx="0">
                  <c:v>1.0900000000000001</c:v>
                </c:pt>
                <c:pt idx="1">
                  <c:v>0.27</c:v>
                </c:pt>
                <c:pt idx="2">
                  <c:v>0.70000000000000062</c:v>
                </c:pt>
                <c:pt idx="3">
                  <c:v>1.26</c:v>
                </c:pt>
                <c:pt idx="4">
                  <c:v>1.0000000000000005E-2</c:v>
                </c:pt>
                <c:pt idx="5">
                  <c:v>1.6400000000000001</c:v>
                </c:pt>
                <c:pt idx="6">
                  <c:v>0</c:v>
                </c:pt>
                <c:pt idx="7">
                  <c:v>0</c:v>
                </c:pt>
                <c:pt idx="8">
                  <c:v>0.34</c:v>
                </c:pt>
                <c:pt idx="9">
                  <c:v>0.25</c:v>
                </c:pt>
                <c:pt idx="10">
                  <c:v>1.1299999999999863</c:v>
                </c:pt>
                <c:pt idx="11">
                  <c:v>33.96</c:v>
                </c:pt>
                <c:pt idx="12">
                  <c:v>24.12</c:v>
                </c:pt>
                <c:pt idx="13">
                  <c:v>41.92</c:v>
                </c:pt>
                <c:pt idx="14">
                  <c:v>0.12000000000000002</c:v>
                </c:pt>
                <c:pt idx="15">
                  <c:v>0.17</c:v>
                </c:pt>
                <c:pt idx="16">
                  <c:v>1.0000000000000005E-2</c:v>
                </c:pt>
                <c:pt idx="17">
                  <c:v>-27.32</c:v>
                </c:pt>
                <c:pt idx="18">
                  <c:v>-27.77</c:v>
                </c:pt>
              </c:numCache>
            </c:numRef>
          </c:val>
        </c:ser>
        <c:ser>
          <c:idx val="9"/>
          <c:order val="9"/>
          <c:tx>
            <c:v>Harth in Mj-2</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Sheet4!$O$39:$AG$39</c:f>
              <c:numCache>
                <c:formatCode>0.00</c:formatCode>
                <c:ptCount val="19"/>
                <c:pt idx="0">
                  <c:v>1.1399999999999864</c:v>
                </c:pt>
                <c:pt idx="1">
                  <c:v>0.25</c:v>
                </c:pt>
                <c:pt idx="2">
                  <c:v>0.76000000000000689</c:v>
                </c:pt>
                <c:pt idx="3">
                  <c:v>1.23</c:v>
                </c:pt>
                <c:pt idx="4">
                  <c:v>1.0000000000000005E-2</c:v>
                </c:pt>
                <c:pt idx="5">
                  <c:v>1.9000000000000001</c:v>
                </c:pt>
                <c:pt idx="6">
                  <c:v>0</c:v>
                </c:pt>
                <c:pt idx="7">
                  <c:v>0</c:v>
                </c:pt>
                <c:pt idx="8">
                  <c:v>0.35000000000000031</c:v>
                </c:pt>
                <c:pt idx="9">
                  <c:v>0.24000000000000021</c:v>
                </c:pt>
                <c:pt idx="10">
                  <c:v>1.02</c:v>
                </c:pt>
                <c:pt idx="11">
                  <c:v>33.25</c:v>
                </c:pt>
                <c:pt idx="12">
                  <c:v>23.3</c:v>
                </c:pt>
                <c:pt idx="13">
                  <c:v>43.449999999999996</c:v>
                </c:pt>
                <c:pt idx="14">
                  <c:v>7.0000000000000021E-2</c:v>
                </c:pt>
                <c:pt idx="15">
                  <c:v>0.23</c:v>
                </c:pt>
                <c:pt idx="16">
                  <c:v>0</c:v>
                </c:pt>
                <c:pt idx="17">
                  <c:v>-26.99</c:v>
                </c:pt>
                <c:pt idx="18">
                  <c:v>-27.52</c:v>
                </c:pt>
              </c:numCache>
            </c:numRef>
          </c:val>
        </c:ser>
        <c:ser>
          <c:idx val="10"/>
          <c:order val="10"/>
          <c:tx>
            <c:v>Zubair in MJ-2</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Sheet4!$O$40:$AG$40</c:f>
              <c:numCache>
                <c:formatCode>0.00</c:formatCode>
                <c:ptCount val="19"/>
                <c:pt idx="0">
                  <c:v>1.07</c:v>
                </c:pt>
                <c:pt idx="1">
                  <c:v>0.29000000000000031</c:v>
                </c:pt>
                <c:pt idx="2">
                  <c:v>0.70000000000000062</c:v>
                </c:pt>
                <c:pt idx="3">
                  <c:v>1.6700000000000021</c:v>
                </c:pt>
                <c:pt idx="4">
                  <c:v>1.0000000000000005E-2</c:v>
                </c:pt>
                <c:pt idx="5">
                  <c:v>1.54</c:v>
                </c:pt>
                <c:pt idx="6">
                  <c:v>1.0000000000000005E-2</c:v>
                </c:pt>
                <c:pt idx="7">
                  <c:v>0</c:v>
                </c:pt>
                <c:pt idx="8">
                  <c:v>0.38000000000000328</c:v>
                </c:pt>
                <c:pt idx="9">
                  <c:v>0.22</c:v>
                </c:pt>
                <c:pt idx="10">
                  <c:v>1.04</c:v>
                </c:pt>
                <c:pt idx="11">
                  <c:v>34.910000000000004</c:v>
                </c:pt>
                <c:pt idx="12">
                  <c:v>23.21</c:v>
                </c:pt>
                <c:pt idx="13">
                  <c:v>41.89</c:v>
                </c:pt>
                <c:pt idx="14">
                  <c:v>0.2</c:v>
                </c:pt>
                <c:pt idx="15">
                  <c:v>0.19</c:v>
                </c:pt>
                <c:pt idx="16">
                  <c:v>0</c:v>
                </c:pt>
                <c:pt idx="17">
                  <c:v>-27.7</c:v>
                </c:pt>
                <c:pt idx="18">
                  <c:v>-27.58</c:v>
                </c:pt>
              </c:numCache>
            </c:numRef>
          </c:val>
        </c:ser>
        <c:ser>
          <c:idx val="11"/>
          <c:order val="11"/>
          <c:tx>
            <c:v>Zubair in NR-7</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Sheet4!$O$41:$AG$41</c:f>
              <c:numCache>
                <c:formatCode>0.00</c:formatCode>
                <c:ptCount val="19"/>
                <c:pt idx="0">
                  <c:v>0.83000000000000063</c:v>
                </c:pt>
                <c:pt idx="1">
                  <c:v>0.32000000000000345</c:v>
                </c:pt>
                <c:pt idx="2">
                  <c:v>0.72000000000000064</c:v>
                </c:pt>
                <c:pt idx="3">
                  <c:v>0.98</c:v>
                </c:pt>
                <c:pt idx="4">
                  <c:v>2.0000000000000011E-2</c:v>
                </c:pt>
                <c:pt idx="5">
                  <c:v>1.49</c:v>
                </c:pt>
                <c:pt idx="6">
                  <c:v>2.0000000000000011E-2</c:v>
                </c:pt>
                <c:pt idx="7">
                  <c:v>0</c:v>
                </c:pt>
                <c:pt idx="8">
                  <c:v>0.32000000000000345</c:v>
                </c:pt>
                <c:pt idx="9">
                  <c:v>0.15000000000000024</c:v>
                </c:pt>
                <c:pt idx="10">
                  <c:v>0.86000000000000065</c:v>
                </c:pt>
                <c:pt idx="11">
                  <c:v>38.28</c:v>
                </c:pt>
                <c:pt idx="12">
                  <c:v>24.73</c:v>
                </c:pt>
                <c:pt idx="13">
                  <c:v>37</c:v>
                </c:pt>
                <c:pt idx="14">
                  <c:v>0.52</c:v>
                </c:pt>
                <c:pt idx="15">
                  <c:v>0.49000000000000032</c:v>
                </c:pt>
                <c:pt idx="16">
                  <c:v>1.0000000000000005E-2</c:v>
                </c:pt>
                <c:pt idx="17">
                  <c:v>-27.66</c:v>
                </c:pt>
                <c:pt idx="18">
                  <c:v>-27.25</c:v>
                </c:pt>
              </c:numCache>
            </c:numRef>
          </c:val>
        </c:ser>
        <c:ser>
          <c:idx val="12"/>
          <c:order val="12"/>
          <c:tx>
            <c:v>Yamama in NR-7</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Sheet4!$O$42:$AG$42</c:f>
              <c:numCache>
                <c:formatCode>General</c:formatCode>
                <c:ptCount val="19"/>
                <c:pt idx="0">
                  <c:v>1.7</c:v>
                </c:pt>
                <c:pt idx="1">
                  <c:v>0.27</c:v>
                </c:pt>
                <c:pt idx="2">
                  <c:v>0.81</c:v>
                </c:pt>
                <c:pt idx="3">
                  <c:v>2.7</c:v>
                </c:pt>
                <c:pt idx="4">
                  <c:v>1.0000000000000005E-2</c:v>
                </c:pt>
                <c:pt idx="5">
                  <c:v>1.54</c:v>
                </c:pt>
                <c:pt idx="6">
                  <c:v>0</c:v>
                </c:pt>
                <c:pt idx="7">
                  <c:v>0</c:v>
                </c:pt>
                <c:pt idx="8">
                  <c:v>0.48000000000000032</c:v>
                </c:pt>
                <c:pt idx="9">
                  <c:v>0.23</c:v>
                </c:pt>
                <c:pt idx="10">
                  <c:v>0.93</c:v>
                </c:pt>
                <c:pt idx="11">
                  <c:v>35.9</c:v>
                </c:pt>
                <c:pt idx="12">
                  <c:v>22</c:v>
                </c:pt>
                <c:pt idx="13">
                  <c:v>42</c:v>
                </c:pt>
                <c:pt idx="14">
                  <c:v>7.0000000000000021E-2</c:v>
                </c:pt>
                <c:pt idx="15">
                  <c:v>0.23</c:v>
                </c:pt>
                <c:pt idx="16">
                  <c:v>6.0000000000000032E-2</c:v>
                </c:pt>
                <c:pt idx="17">
                  <c:v>-27.85</c:v>
                </c:pt>
                <c:pt idx="18">
                  <c:v>-26.6</c:v>
                </c:pt>
              </c:numCache>
            </c:numRef>
          </c:val>
        </c:ser>
        <c:ser>
          <c:idx val="13"/>
          <c:order val="13"/>
          <c:tx>
            <c:v>Yammama in NR-7</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Sheet4!$O$43:$AG$43</c:f>
              <c:numCache>
                <c:formatCode>General</c:formatCode>
                <c:ptCount val="19"/>
                <c:pt idx="0">
                  <c:v>0.83000000000000063</c:v>
                </c:pt>
                <c:pt idx="1">
                  <c:v>0.43000000000000038</c:v>
                </c:pt>
                <c:pt idx="2">
                  <c:v>0.9</c:v>
                </c:pt>
                <c:pt idx="3">
                  <c:v>2.0699999999999998</c:v>
                </c:pt>
                <c:pt idx="4">
                  <c:v>2.0000000000000011E-2</c:v>
                </c:pt>
                <c:pt idx="5">
                  <c:v>1.32</c:v>
                </c:pt>
                <c:pt idx="6">
                  <c:v>3.0000000000000002E-2</c:v>
                </c:pt>
                <c:pt idx="7">
                  <c:v>0</c:v>
                </c:pt>
                <c:pt idx="8">
                  <c:v>0.44</c:v>
                </c:pt>
                <c:pt idx="9">
                  <c:v>0.14000000000000001</c:v>
                </c:pt>
                <c:pt idx="10">
                  <c:v>1</c:v>
                </c:pt>
                <c:pt idx="11">
                  <c:v>32.800000000000004</c:v>
                </c:pt>
                <c:pt idx="12">
                  <c:v>25.2</c:v>
                </c:pt>
                <c:pt idx="13">
                  <c:v>42</c:v>
                </c:pt>
                <c:pt idx="14">
                  <c:v>0.53</c:v>
                </c:pt>
                <c:pt idx="15">
                  <c:v>0.8</c:v>
                </c:pt>
                <c:pt idx="16">
                  <c:v>8.0000000000000043E-2</c:v>
                </c:pt>
                <c:pt idx="17">
                  <c:v>-27.36</c:v>
                </c:pt>
                <c:pt idx="18">
                  <c:v>-26.7</c:v>
                </c:pt>
              </c:numCache>
            </c:numRef>
          </c:val>
        </c:ser>
        <c:ser>
          <c:idx val="14"/>
          <c:order val="14"/>
          <c:tx>
            <c:v>Yamama in NR-9</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Sheet4!$O$44:$AG$44</c:f>
              <c:numCache>
                <c:formatCode>General</c:formatCode>
                <c:ptCount val="19"/>
                <c:pt idx="0">
                  <c:v>1.8900000000000001</c:v>
                </c:pt>
                <c:pt idx="1">
                  <c:v>0.42000000000000032</c:v>
                </c:pt>
                <c:pt idx="2">
                  <c:v>0.97000000000000064</c:v>
                </c:pt>
                <c:pt idx="3">
                  <c:v>2.98</c:v>
                </c:pt>
                <c:pt idx="4">
                  <c:v>1.0000000000000005E-2</c:v>
                </c:pt>
                <c:pt idx="5">
                  <c:v>1.43</c:v>
                </c:pt>
                <c:pt idx="6">
                  <c:v>1.0000000000000005E-2</c:v>
                </c:pt>
                <c:pt idx="7">
                  <c:v>0</c:v>
                </c:pt>
                <c:pt idx="8">
                  <c:v>0.41000000000000031</c:v>
                </c:pt>
                <c:pt idx="9">
                  <c:v>0.13</c:v>
                </c:pt>
                <c:pt idx="10">
                  <c:v>1</c:v>
                </c:pt>
                <c:pt idx="11">
                  <c:v>33.9</c:v>
                </c:pt>
                <c:pt idx="12">
                  <c:v>24.3</c:v>
                </c:pt>
                <c:pt idx="13">
                  <c:v>41.8</c:v>
                </c:pt>
                <c:pt idx="14">
                  <c:v>0.38000000000000328</c:v>
                </c:pt>
                <c:pt idx="15">
                  <c:v>0.46</c:v>
                </c:pt>
                <c:pt idx="16">
                  <c:v>6.0000000000000032E-2</c:v>
                </c:pt>
                <c:pt idx="17">
                  <c:v>-27.5</c:v>
                </c:pt>
                <c:pt idx="18">
                  <c:v>-26.71</c:v>
                </c:pt>
              </c:numCache>
            </c:numRef>
          </c:val>
        </c:ser>
        <c:ser>
          <c:idx val="15"/>
          <c:order val="15"/>
          <c:tx>
            <c:v>Yamama in NR-9</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Sheet4!$O$45:$AG$45</c:f>
              <c:numCache>
                <c:formatCode>General</c:formatCode>
                <c:ptCount val="19"/>
                <c:pt idx="0">
                  <c:v>1.3</c:v>
                </c:pt>
                <c:pt idx="1">
                  <c:v>0.36000000000000032</c:v>
                </c:pt>
                <c:pt idx="2">
                  <c:v>0.91</c:v>
                </c:pt>
                <c:pt idx="3">
                  <c:v>2.14</c:v>
                </c:pt>
                <c:pt idx="4">
                  <c:v>2.0000000000000011E-2</c:v>
                </c:pt>
                <c:pt idx="5">
                  <c:v>1.37</c:v>
                </c:pt>
                <c:pt idx="6">
                  <c:v>2.0000000000000011E-2</c:v>
                </c:pt>
                <c:pt idx="7">
                  <c:v>0</c:v>
                </c:pt>
                <c:pt idx="8">
                  <c:v>0.47000000000000008</c:v>
                </c:pt>
                <c:pt idx="9">
                  <c:v>0.13</c:v>
                </c:pt>
                <c:pt idx="10">
                  <c:v>1.1200000000000001</c:v>
                </c:pt>
                <c:pt idx="11">
                  <c:v>32</c:v>
                </c:pt>
                <c:pt idx="12">
                  <c:v>23.5</c:v>
                </c:pt>
                <c:pt idx="13">
                  <c:v>44.6</c:v>
                </c:pt>
                <c:pt idx="14">
                  <c:v>0.30000000000000032</c:v>
                </c:pt>
                <c:pt idx="15">
                  <c:v>0.65000000000000702</c:v>
                </c:pt>
                <c:pt idx="16">
                  <c:v>6.0000000000000032E-2</c:v>
                </c:pt>
                <c:pt idx="17">
                  <c:v>-27.3</c:v>
                </c:pt>
                <c:pt idx="18">
                  <c:v>-26.479999999999986</c:v>
                </c:pt>
              </c:numCache>
            </c:numRef>
          </c:val>
        </c:ser>
        <c:ser>
          <c:idx val="16"/>
          <c:order val="16"/>
          <c:tx>
            <c:v>Yamama in NR-9</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Sheet4!$O$46:$AG$46</c:f>
              <c:numCache>
                <c:formatCode>General</c:formatCode>
                <c:ptCount val="19"/>
                <c:pt idx="0">
                  <c:v>0.75000000000000622</c:v>
                </c:pt>
                <c:pt idx="1">
                  <c:v>0.58000000000000007</c:v>
                </c:pt>
                <c:pt idx="2">
                  <c:v>0.99</c:v>
                </c:pt>
                <c:pt idx="3">
                  <c:v>3.67</c:v>
                </c:pt>
                <c:pt idx="4">
                  <c:v>2.0000000000000011E-2</c:v>
                </c:pt>
                <c:pt idx="5">
                  <c:v>1.42</c:v>
                </c:pt>
                <c:pt idx="6">
                  <c:v>4.0000000000000022E-2</c:v>
                </c:pt>
                <c:pt idx="7">
                  <c:v>0</c:v>
                </c:pt>
                <c:pt idx="8">
                  <c:v>0.39000000000000346</c:v>
                </c:pt>
                <c:pt idx="9">
                  <c:v>0.16</c:v>
                </c:pt>
                <c:pt idx="10">
                  <c:v>0.93</c:v>
                </c:pt>
                <c:pt idx="11">
                  <c:v>32</c:v>
                </c:pt>
                <c:pt idx="12">
                  <c:v>24.9</c:v>
                </c:pt>
                <c:pt idx="13">
                  <c:v>43.1</c:v>
                </c:pt>
                <c:pt idx="14">
                  <c:v>0.46</c:v>
                </c:pt>
                <c:pt idx="15">
                  <c:v>0.93</c:v>
                </c:pt>
                <c:pt idx="16">
                  <c:v>7.0000000000000021E-2</c:v>
                </c:pt>
                <c:pt idx="17">
                  <c:v>-27.310000000000031</c:v>
                </c:pt>
                <c:pt idx="18">
                  <c:v>-26.54</c:v>
                </c:pt>
              </c:numCache>
            </c:numRef>
          </c:val>
        </c:ser>
        <c:ser>
          <c:idx val="17"/>
          <c:order val="17"/>
          <c:tx>
            <c:v>Yammama in Zb-49</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Sheet4!$O$47:$AG$47</c:f>
              <c:numCache>
                <c:formatCode>General</c:formatCode>
                <c:ptCount val="19"/>
                <c:pt idx="0">
                  <c:v>1.27</c:v>
                </c:pt>
                <c:pt idx="1">
                  <c:v>0.23</c:v>
                </c:pt>
                <c:pt idx="2">
                  <c:v>0.7700000000000069</c:v>
                </c:pt>
                <c:pt idx="3">
                  <c:v>2.09</c:v>
                </c:pt>
                <c:pt idx="4">
                  <c:v>1.0000000000000005E-2</c:v>
                </c:pt>
                <c:pt idx="5">
                  <c:v>1.45</c:v>
                </c:pt>
                <c:pt idx="6">
                  <c:v>1.0000000000000005E-2</c:v>
                </c:pt>
                <c:pt idx="7">
                  <c:v>0</c:v>
                </c:pt>
                <c:pt idx="8">
                  <c:v>0.42000000000000032</c:v>
                </c:pt>
                <c:pt idx="9">
                  <c:v>0.18000000000000024</c:v>
                </c:pt>
                <c:pt idx="10">
                  <c:v>0.94000000000000061</c:v>
                </c:pt>
                <c:pt idx="11">
                  <c:v>35.6</c:v>
                </c:pt>
                <c:pt idx="12">
                  <c:v>22.7</c:v>
                </c:pt>
                <c:pt idx="13">
                  <c:v>41.8</c:v>
                </c:pt>
                <c:pt idx="14">
                  <c:v>0.14000000000000001</c:v>
                </c:pt>
                <c:pt idx="15">
                  <c:v>0.33000000000000368</c:v>
                </c:pt>
                <c:pt idx="16">
                  <c:v>7.0000000000000021E-2</c:v>
                </c:pt>
                <c:pt idx="17">
                  <c:v>-27.21</c:v>
                </c:pt>
                <c:pt idx="18">
                  <c:v>-26.330000000000005</c:v>
                </c:pt>
              </c:numCache>
            </c:numRef>
          </c:val>
        </c:ser>
        <c:ser>
          <c:idx val="18"/>
          <c:order val="18"/>
          <c:tx>
            <c:v>Sulaiy in Zb-47</c:v>
          </c:tx>
          <c:marker>
            <c:symbol val="none"/>
          </c:marker>
          <c:cat>
            <c:strRef>
              <c:f>Sheet4!$O$29:$AG$29</c:f>
              <c:strCache>
                <c:ptCount val="19"/>
                <c:pt idx="0">
                  <c:v>C22/C21</c:v>
                </c:pt>
                <c:pt idx="1">
                  <c:v>C24/C23</c:v>
                </c:pt>
                <c:pt idx="2">
                  <c:v>C26/C25</c:v>
                </c:pt>
                <c:pt idx="3">
                  <c:v>Tet/C23</c:v>
                </c:pt>
                <c:pt idx="4">
                  <c:v>C28/H</c:v>
                </c:pt>
                <c:pt idx="5">
                  <c:v>C29/H</c:v>
                </c:pt>
                <c:pt idx="6">
                  <c:v>X/H</c:v>
                </c:pt>
                <c:pt idx="7">
                  <c:v>OL/H</c:v>
                </c:pt>
                <c:pt idx="8">
                  <c:v>C31R/H</c:v>
                </c:pt>
                <c:pt idx="9">
                  <c:v>GA/31R</c:v>
                </c:pt>
                <c:pt idx="10">
                  <c:v>C35S/C34S</c:v>
                </c:pt>
                <c:pt idx="11">
                  <c:v>%C27</c:v>
                </c:pt>
                <c:pt idx="12">
                  <c:v>%C28</c:v>
                </c:pt>
                <c:pt idx="13">
                  <c:v>%C29</c:v>
                </c:pt>
                <c:pt idx="14">
                  <c:v>S1/S6</c:v>
                </c:pt>
                <c:pt idx="15">
                  <c:v>C27Ts/Tm</c:v>
                </c:pt>
                <c:pt idx="16">
                  <c:v>DM/H</c:v>
                </c:pt>
                <c:pt idx="17">
                  <c:v>13Cs</c:v>
                </c:pt>
                <c:pt idx="18">
                  <c:v>13Ca</c:v>
                </c:pt>
              </c:strCache>
            </c:strRef>
          </c:cat>
          <c:val>
            <c:numRef>
              <c:f>Sheet4!$O$48:$AG$48</c:f>
              <c:numCache>
                <c:formatCode>General</c:formatCode>
                <c:ptCount val="19"/>
                <c:pt idx="0">
                  <c:v>0.88</c:v>
                </c:pt>
                <c:pt idx="1">
                  <c:v>0.23</c:v>
                </c:pt>
                <c:pt idx="2">
                  <c:v>0.66000000000000791</c:v>
                </c:pt>
                <c:pt idx="3">
                  <c:v>0.56999999999999995</c:v>
                </c:pt>
                <c:pt idx="4">
                  <c:v>4.0000000000000022E-2</c:v>
                </c:pt>
                <c:pt idx="5">
                  <c:v>0.93</c:v>
                </c:pt>
                <c:pt idx="6">
                  <c:v>2.0000000000000011E-2</c:v>
                </c:pt>
                <c:pt idx="7">
                  <c:v>0</c:v>
                </c:pt>
                <c:pt idx="8">
                  <c:v>0.31000000000000238</c:v>
                </c:pt>
                <c:pt idx="9">
                  <c:v>0.30000000000000032</c:v>
                </c:pt>
                <c:pt idx="10">
                  <c:v>0.99</c:v>
                </c:pt>
                <c:pt idx="11">
                  <c:v>30.1</c:v>
                </c:pt>
                <c:pt idx="12">
                  <c:v>35</c:v>
                </c:pt>
                <c:pt idx="13">
                  <c:v>34.9</c:v>
                </c:pt>
                <c:pt idx="14">
                  <c:v>0.05</c:v>
                </c:pt>
                <c:pt idx="15">
                  <c:v>0.27</c:v>
                </c:pt>
                <c:pt idx="16">
                  <c:v>0.12000000000000002</c:v>
                </c:pt>
                <c:pt idx="17">
                  <c:v>-26.52</c:v>
                </c:pt>
                <c:pt idx="18">
                  <c:v>-25.979999999999986</c:v>
                </c:pt>
              </c:numCache>
            </c:numRef>
          </c:val>
        </c:ser>
        <c:dLbls>
          <c:showLegendKey val="0"/>
          <c:showVal val="0"/>
          <c:showCatName val="0"/>
          <c:showSerName val="0"/>
          <c:showPercent val="0"/>
          <c:showBubbleSize val="0"/>
        </c:dLbls>
        <c:axId val="195238144"/>
        <c:axId val="195239936"/>
      </c:radarChart>
      <c:catAx>
        <c:axId val="195238144"/>
        <c:scaling>
          <c:orientation val="minMax"/>
        </c:scaling>
        <c:delete val="0"/>
        <c:axPos val="b"/>
        <c:majorGridlines/>
        <c:majorTickMark val="out"/>
        <c:minorTickMark val="none"/>
        <c:tickLblPos val="nextTo"/>
        <c:txPr>
          <a:bodyPr/>
          <a:lstStyle/>
          <a:p>
            <a:pPr>
              <a:defRPr lang="en-US"/>
            </a:pPr>
            <a:endParaRPr lang="en-US"/>
          </a:p>
        </c:txPr>
        <c:crossAx val="195239936"/>
        <c:crosses val="autoZero"/>
        <c:auto val="1"/>
        <c:lblAlgn val="ctr"/>
        <c:lblOffset val="100"/>
        <c:noMultiLvlLbl val="0"/>
      </c:catAx>
      <c:valAx>
        <c:axId val="195239936"/>
        <c:scaling>
          <c:orientation val="minMax"/>
        </c:scaling>
        <c:delete val="0"/>
        <c:axPos val="l"/>
        <c:majorGridlines/>
        <c:numFmt formatCode="0.00" sourceLinked="1"/>
        <c:majorTickMark val="cross"/>
        <c:minorTickMark val="none"/>
        <c:tickLblPos val="nextTo"/>
        <c:txPr>
          <a:bodyPr/>
          <a:lstStyle/>
          <a:p>
            <a:pPr>
              <a:defRPr lang="en-US"/>
            </a:pPr>
            <a:endParaRPr lang="en-US"/>
          </a:p>
        </c:txPr>
        <c:crossAx val="195238144"/>
        <c:crosses val="autoZero"/>
        <c:crossBetween val="between"/>
      </c:valAx>
    </c:plotArea>
    <c:legend>
      <c:legendPos val="r"/>
      <c:layout>
        <c:manualLayout>
          <c:xMode val="edge"/>
          <c:yMode val="edge"/>
          <c:x val="0.74905996939956065"/>
          <c:y val="3.8754940835259602E-3"/>
          <c:w val="0.23690512619571844"/>
          <c:h val="0.99612450591647406"/>
        </c:manualLayout>
      </c:layout>
      <c:overlay val="0"/>
      <c:spPr>
        <a:solidFill>
          <a:schemeClr val="accent2">
            <a:lumMod val="20000"/>
            <a:lumOff val="80000"/>
          </a:schemeClr>
        </a:solidFill>
      </c:spPr>
      <c:txPr>
        <a:bodyPr/>
        <a:lstStyle/>
        <a:p>
          <a:pPr>
            <a:defRPr lang="en-US"/>
          </a:pPr>
          <a:endParaRPr lang="en-US"/>
        </a:p>
      </c:txPr>
    </c:legend>
    <c:plotVisOnly val="1"/>
    <c:dispBlanksAs val="gap"/>
    <c:showDLblsOverMax val="0"/>
  </c:chart>
  <c:spPr>
    <a:noFill/>
    <a:ln>
      <a:solidFill>
        <a:srgbClr val="4F81BD"/>
      </a:solid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91771938357455"/>
          <c:y val="8.7481052972199672E-2"/>
          <c:w val="0.67833353051235867"/>
          <c:h val="0.71964473258436024"/>
        </c:manualLayout>
      </c:layout>
      <c:scatterChart>
        <c:scatterStyle val="lineMarker"/>
        <c:varyColors val="0"/>
        <c:ser>
          <c:idx val="0"/>
          <c:order val="0"/>
          <c:spPr>
            <a:ln w="28575">
              <a:noFill/>
            </a:ln>
          </c:spPr>
          <c:dPt>
            <c:idx val="0"/>
            <c:marker>
              <c:spPr>
                <a:pattFill prst="pct50">
                  <a:fgClr>
                    <a:schemeClr val="tx1">
                      <a:lumMod val="75000"/>
                      <a:lumOff val="25000"/>
                    </a:schemeClr>
                  </a:fgClr>
                  <a:bgClr>
                    <a:schemeClr val="bg1"/>
                  </a:bgClr>
                </a:pattFill>
              </c:spPr>
            </c:marker>
            <c:bubble3D val="0"/>
          </c:dPt>
          <c:dPt>
            <c:idx val="1"/>
            <c:marker>
              <c:spPr>
                <a:solidFill>
                  <a:schemeClr val="accent2">
                    <a:lumMod val="60000"/>
                    <a:lumOff val="40000"/>
                  </a:schemeClr>
                </a:solidFill>
              </c:spPr>
            </c:marker>
            <c:bubble3D val="0"/>
          </c:dPt>
          <c:dPt>
            <c:idx val="2"/>
            <c:marker>
              <c:spPr>
                <a:solidFill>
                  <a:schemeClr val="bg2">
                    <a:lumMod val="50000"/>
                  </a:schemeClr>
                </a:solidFill>
              </c:spPr>
            </c:marker>
            <c:bubble3D val="0"/>
          </c:dPt>
          <c:dPt>
            <c:idx val="3"/>
            <c:marker>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marker>
            <c:bubble3D val="0"/>
          </c:dPt>
          <c:dPt>
            <c:idx val="4"/>
            <c:marker>
              <c:spPr>
                <a:solidFill>
                  <a:schemeClr val="tx1">
                    <a:lumMod val="75000"/>
                    <a:lumOff val="25000"/>
                  </a:schemeClr>
                </a:solidFill>
              </c:spPr>
            </c:marker>
            <c:bubble3D val="0"/>
            <c:spPr>
              <a:ln w="28575">
                <a:noFill/>
                <a:prstDash val="sysDot"/>
              </a:ln>
            </c:spPr>
          </c:dPt>
          <c:dPt>
            <c:idx val="5"/>
            <c:marker>
              <c:spPr>
                <a:pattFill prst="zigZag">
                  <a:fgClr>
                    <a:schemeClr val="bg1">
                      <a:lumMod val="50000"/>
                    </a:schemeClr>
                  </a:fgClr>
                  <a:bgClr>
                    <a:schemeClr val="bg1"/>
                  </a:bgClr>
                </a:pattFill>
              </c:spPr>
            </c:marker>
            <c:bubble3D val="0"/>
          </c:dPt>
          <c:dPt>
            <c:idx val="6"/>
            <c:marker>
              <c:symbol val="triangle"/>
              <c:size val="7"/>
              <c:spPr>
                <a:pattFill prst="pct75">
                  <a:fgClr>
                    <a:schemeClr val="accent2">
                      <a:lumMod val="60000"/>
                      <a:lumOff val="40000"/>
                    </a:schemeClr>
                  </a:fgClr>
                  <a:bgClr>
                    <a:schemeClr val="bg1"/>
                  </a:bgClr>
                </a:pattFill>
              </c:spPr>
            </c:marker>
            <c:bubble3D val="0"/>
          </c:dPt>
          <c:dPt>
            <c:idx val="7"/>
            <c:marker>
              <c:symbol val="dash"/>
              <c:size val="7"/>
            </c:marker>
            <c:bubble3D val="0"/>
          </c:dPt>
          <c:dPt>
            <c:idx val="8"/>
            <c:marker>
              <c:symbol val="plus"/>
              <c:size val="7"/>
            </c:marker>
            <c:bubble3D val="0"/>
          </c:dPt>
          <c:dPt>
            <c:idx val="9"/>
            <c:marker>
              <c:symbol val="circle"/>
              <c:size val="7"/>
              <c:spPr>
                <a:solidFill>
                  <a:schemeClr val="bg1">
                    <a:lumMod val="50000"/>
                  </a:schemeClr>
                </a:solidFill>
              </c:spPr>
            </c:marker>
            <c:bubble3D val="0"/>
          </c:dPt>
          <c:dPt>
            <c:idx val="10"/>
            <c:marker>
              <c:symbol val="star"/>
              <c:size val="7"/>
            </c:marker>
            <c:bubble3D val="0"/>
          </c:dPt>
          <c:dPt>
            <c:idx val="11"/>
            <c:marker>
              <c:spPr>
                <a:solidFill>
                  <a:schemeClr val="accent6">
                    <a:lumMod val="75000"/>
                  </a:schemeClr>
                </a:solidFill>
              </c:spPr>
            </c:marker>
            <c:bubble3D val="0"/>
          </c:dPt>
          <c:xVal>
            <c:numRef>
              <c:f>Sheet1!$NO$2:$NO$13</c:f>
              <c:numCache>
                <c:formatCode>0.00</c:formatCode>
                <c:ptCount val="12"/>
                <c:pt idx="0">
                  <c:v>28.330000000000005</c:v>
                </c:pt>
                <c:pt idx="1">
                  <c:v>46.349999999999994</c:v>
                </c:pt>
                <c:pt idx="2">
                  <c:v>26.919999999999987</c:v>
                </c:pt>
                <c:pt idx="3">
                  <c:v>30.630000000000031</c:v>
                </c:pt>
                <c:pt idx="4">
                  <c:v>44.11</c:v>
                </c:pt>
                <c:pt idx="5">
                  <c:v>58.54</c:v>
                </c:pt>
                <c:pt idx="6">
                  <c:v>43.77</c:v>
                </c:pt>
                <c:pt idx="7">
                  <c:v>33.03</c:v>
                </c:pt>
                <c:pt idx="8">
                  <c:v>30.21</c:v>
                </c:pt>
                <c:pt idx="9">
                  <c:v>37.33</c:v>
                </c:pt>
                <c:pt idx="10">
                  <c:v>42.47</c:v>
                </c:pt>
                <c:pt idx="11">
                  <c:v>72.5</c:v>
                </c:pt>
              </c:numCache>
            </c:numRef>
          </c:xVal>
          <c:yVal>
            <c:numRef>
              <c:f>Sheet1!$NP$2:$NP$13</c:f>
              <c:numCache>
                <c:formatCode>0.00</c:formatCode>
                <c:ptCount val="12"/>
                <c:pt idx="0">
                  <c:v>19.341999999999999</c:v>
                </c:pt>
                <c:pt idx="1">
                  <c:v>29.202999999999989</c:v>
                </c:pt>
                <c:pt idx="2">
                  <c:v>17.491</c:v>
                </c:pt>
                <c:pt idx="3">
                  <c:v>19.757000000000001</c:v>
                </c:pt>
                <c:pt idx="4">
                  <c:v>26.942999999999746</c:v>
                </c:pt>
                <c:pt idx="5">
                  <c:v>35.899000000000001</c:v>
                </c:pt>
                <c:pt idx="6">
                  <c:v>27.431000000000001</c:v>
                </c:pt>
                <c:pt idx="7">
                  <c:v>21.853000000000005</c:v>
                </c:pt>
                <c:pt idx="8">
                  <c:v>19.800999999999988</c:v>
                </c:pt>
                <c:pt idx="9">
                  <c:v>26.181000000000001</c:v>
                </c:pt>
                <c:pt idx="10">
                  <c:v>24.548999999999989</c:v>
                </c:pt>
                <c:pt idx="11">
                  <c:v>49.543000000000006</c:v>
                </c:pt>
              </c:numCache>
            </c:numRef>
          </c:yVal>
          <c:smooth val="0"/>
        </c:ser>
        <c:dLbls>
          <c:showLegendKey val="0"/>
          <c:showVal val="0"/>
          <c:showCatName val="0"/>
          <c:showSerName val="0"/>
          <c:showPercent val="0"/>
          <c:showBubbleSize val="0"/>
        </c:dLbls>
        <c:axId val="195298432"/>
        <c:axId val="195300352"/>
      </c:scatterChart>
      <c:valAx>
        <c:axId val="195298432"/>
        <c:scaling>
          <c:orientation val="minMax"/>
          <c:max val="80"/>
          <c:min val="20"/>
        </c:scaling>
        <c:delete val="0"/>
        <c:axPos val="b"/>
        <c:majorGridlines/>
        <c:minorGridlines/>
        <c:title>
          <c:tx>
            <c:rich>
              <a:bodyPr/>
              <a:lstStyle/>
              <a:p>
                <a:pPr>
                  <a:defRPr lang="en-US"/>
                </a:pPr>
                <a:r>
                  <a:rPr lang="en-US"/>
                  <a:t>Saturated</a:t>
                </a:r>
                <a:r>
                  <a:rPr lang="en-US" baseline="0"/>
                  <a:t> %</a:t>
                </a:r>
                <a:endParaRPr lang="en-US"/>
              </a:p>
            </c:rich>
          </c:tx>
          <c:layout/>
          <c:overlay val="0"/>
        </c:title>
        <c:numFmt formatCode="0" sourceLinked="0"/>
        <c:majorTickMark val="out"/>
        <c:minorTickMark val="none"/>
        <c:tickLblPos val="nextTo"/>
        <c:txPr>
          <a:bodyPr/>
          <a:lstStyle/>
          <a:p>
            <a:pPr>
              <a:defRPr lang="en-US" sz="800"/>
            </a:pPr>
            <a:endParaRPr lang="en-US"/>
          </a:p>
        </c:txPr>
        <c:crossAx val="195300352"/>
        <c:crosses val="autoZero"/>
        <c:crossBetween val="midCat"/>
        <c:majorUnit val="20"/>
      </c:valAx>
      <c:valAx>
        <c:axId val="195300352"/>
        <c:scaling>
          <c:orientation val="minMax"/>
          <c:max val="50"/>
          <c:min val="10"/>
        </c:scaling>
        <c:delete val="0"/>
        <c:axPos val="l"/>
        <c:majorGridlines/>
        <c:minorGridlines/>
        <c:title>
          <c:tx>
            <c:rich>
              <a:bodyPr rot="-5400000" vert="horz"/>
              <a:lstStyle/>
              <a:p>
                <a:pPr>
                  <a:defRPr lang="en-US"/>
                </a:pPr>
                <a:r>
                  <a:rPr lang="en-US"/>
                  <a:t>API</a:t>
                </a:r>
              </a:p>
            </c:rich>
          </c:tx>
          <c:layout>
            <c:manualLayout>
              <c:xMode val="edge"/>
              <c:yMode val="edge"/>
              <c:x val="2.1258878533338594E-2"/>
              <c:y val="0.41130293104133431"/>
            </c:manualLayout>
          </c:layout>
          <c:overlay val="0"/>
        </c:title>
        <c:numFmt formatCode="0" sourceLinked="0"/>
        <c:majorTickMark val="out"/>
        <c:minorTickMark val="none"/>
        <c:tickLblPos val="nextTo"/>
        <c:txPr>
          <a:bodyPr/>
          <a:lstStyle/>
          <a:p>
            <a:pPr>
              <a:defRPr lang="en-US" sz="800"/>
            </a:pPr>
            <a:endParaRPr lang="en-US"/>
          </a:p>
        </c:txPr>
        <c:crossAx val="195298432"/>
        <c:crosses val="autoZero"/>
        <c:crossBetween val="midCat"/>
      </c:valAx>
      <c:spPr>
        <a:solidFill>
          <a:srgbClr val="4F81BD">
            <a:lumMod val="40000"/>
            <a:lumOff val="60000"/>
          </a:srgbClr>
        </a:solidFill>
        <a:ln>
          <a:solidFill>
            <a:sysClr val="window" lastClr="FFFFFF">
              <a:lumMod val="85000"/>
            </a:sysClr>
          </a:solidFill>
        </a:ln>
      </c:spPr>
    </c:plotArea>
    <c:legend>
      <c:legendPos val="r"/>
      <c:layout>
        <c:manualLayout>
          <c:xMode val="edge"/>
          <c:yMode val="edge"/>
          <c:x val="0.91089926780855923"/>
          <c:y val="3.8577284003883078E-2"/>
          <c:w val="7.3519207427952982E-2"/>
          <c:h val="0.87598595507212662"/>
        </c:manualLayout>
      </c:layout>
      <c:overlay val="0"/>
      <c:spPr>
        <a:solidFill>
          <a:srgbClr val="4F81BD">
            <a:lumMod val="40000"/>
            <a:lumOff val="60000"/>
          </a:srgbClr>
        </a:solidFill>
      </c:spPr>
      <c:txPr>
        <a:bodyPr/>
        <a:lstStyle/>
        <a:p>
          <a:pPr>
            <a:defRPr lang="en-US" sz="800"/>
          </a:pPr>
          <a:endParaRPr lang="en-US"/>
        </a:p>
      </c:txPr>
    </c:legend>
    <c:plotVisOnly val="1"/>
    <c:dispBlanksAs val="gap"/>
    <c:showDLblsOverMax val="0"/>
  </c:chart>
  <c:spPr>
    <a:ln>
      <a:solidFill>
        <a:srgbClr val="4F81BD"/>
      </a:solid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33402861066207"/>
          <c:y val="5.175985913153261E-2"/>
          <c:w val="0.67067569625471302"/>
          <c:h val="0.76151900592845478"/>
        </c:manualLayout>
      </c:layout>
      <c:scatterChart>
        <c:scatterStyle val="lineMarker"/>
        <c:varyColors val="0"/>
        <c:ser>
          <c:idx val="0"/>
          <c:order val="0"/>
          <c:spPr>
            <a:ln w="28575">
              <a:noFill/>
            </a:ln>
          </c:spPr>
          <c:dPt>
            <c:idx val="0"/>
            <c:marker>
              <c:spPr>
                <a:solidFill>
                  <a:srgbClr val="92D050"/>
                </a:solidFill>
              </c:spPr>
            </c:marker>
            <c:bubble3D val="0"/>
          </c:dPt>
          <c:dPt>
            <c:idx val="1"/>
            <c:marker>
              <c:spPr>
                <a:solidFill>
                  <a:srgbClr val="FFFF00"/>
                </a:solidFill>
              </c:spPr>
            </c:marker>
            <c:bubble3D val="0"/>
          </c:dPt>
          <c:dPt>
            <c:idx val="2"/>
            <c:marker>
              <c:symbol val="plus"/>
              <c:size val="7"/>
            </c:marker>
            <c:bubble3D val="0"/>
          </c:dPt>
          <c:dPt>
            <c:idx val="3"/>
            <c:marker>
              <c:spPr>
                <a:blipFill>
                  <a:blip xmlns:r="http://schemas.openxmlformats.org/officeDocument/2006/relationships" r:embed="rId2"/>
                  <a:tile tx="0" ty="0" sx="100000" sy="100000" flip="none" algn="tl"/>
                </a:blipFill>
              </c:spPr>
            </c:marker>
            <c:bubble3D val="0"/>
          </c:dPt>
          <c:dPt>
            <c:idx val="4"/>
            <c:marker>
              <c:spPr>
                <a:pattFill prst="ltUpDiag">
                  <a:fgClr>
                    <a:srgbClr val="0070C0"/>
                  </a:fgClr>
                  <a:bgClr>
                    <a:schemeClr val="bg1"/>
                  </a:bgClr>
                </a:pattFill>
              </c:spPr>
            </c:marker>
            <c:bubble3D val="0"/>
          </c:dPt>
          <c:dPt>
            <c:idx val="5"/>
            <c:marker>
              <c:spPr>
                <a:blipFill>
                  <a:blip xmlns:r="http://schemas.openxmlformats.org/officeDocument/2006/relationships" r:embed="rId3"/>
                  <a:tile tx="0" ty="0" sx="100000" sy="100000" flip="none" algn="tl"/>
                </a:blipFill>
              </c:spPr>
            </c:marker>
            <c:bubble3D val="0"/>
          </c:dPt>
          <c:dPt>
            <c:idx val="6"/>
            <c:marker>
              <c:spPr>
                <a:solidFill>
                  <a:srgbClr val="FF0000"/>
                </a:solidFill>
              </c:spPr>
            </c:marker>
            <c:bubble3D val="0"/>
          </c:dPt>
          <c:dPt>
            <c:idx val="7"/>
            <c:marker>
              <c:spPr>
                <a:solidFill>
                  <a:schemeClr val="tx1">
                    <a:lumMod val="75000"/>
                    <a:lumOff val="25000"/>
                  </a:schemeClr>
                </a:solidFill>
              </c:spPr>
            </c:marker>
            <c:bubble3D val="0"/>
          </c:dPt>
          <c:dPt>
            <c:idx val="8"/>
            <c:marker>
              <c:spPr>
                <a:solidFill>
                  <a:srgbClr val="7030A0"/>
                </a:solidFill>
              </c:spPr>
            </c:marker>
            <c:bubble3D val="0"/>
          </c:dPt>
          <c:dPt>
            <c:idx val="9"/>
            <c:marker>
              <c:symbol val="triangle"/>
              <c:size val="4"/>
            </c:marker>
            <c:bubble3D val="0"/>
          </c:dPt>
          <c:dPt>
            <c:idx val="10"/>
            <c:marker>
              <c:spPr>
                <a:pattFill prst="weave">
                  <a:fgClr>
                    <a:srgbClr val="FF0000"/>
                  </a:fgClr>
                  <a:bgClr>
                    <a:schemeClr val="bg1"/>
                  </a:bgClr>
                </a:pattFill>
              </c:spPr>
            </c:marker>
            <c:bubble3D val="0"/>
          </c:dPt>
          <c:dPt>
            <c:idx val="11"/>
            <c:marker>
              <c:symbol val="star"/>
              <c:size val="5"/>
            </c:marker>
            <c:bubble3D val="0"/>
          </c:dPt>
          <c:xVal>
            <c:numRef>
              <c:f>Sheet1!$MS$2:$MS$13</c:f>
              <c:numCache>
                <c:formatCode>0.00</c:formatCode>
                <c:ptCount val="12"/>
                <c:pt idx="0">
                  <c:v>3.4899999999999998</c:v>
                </c:pt>
                <c:pt idx="1">
                  <c:v>2.2810000000000001</c:v>
                </c:pt>
                <c:pt idx="2">
                  <c:v>4.2160000000000002</c:v>
                </c:pt>
                <c:pt idx="3">
                  <c:v>4.0149999999999855</c:v>
                </c:pt>
                <c:pt idx="4">
                  <c:v>1.073</c:v>
                </c:pt>
                <c:pt idx="5">
                  <c:v>1.9900000000000146</c:v>
                </c:pt>
                <c:pt idx="6">
                  <c:v>2.5840000000000001</c:v>
                </c:pt>
                <c:pt idx="7">
                  <c:v>4.0269999999999975</c:v>
                </c:pt>
                <c:pt idx="8">
                  <c:v>4.1969999999999965</c:v>
                </c:pt>
                <c:pt idx="9">
                  <c:v>2.9709999999999988</c:v>
                </c:pt>
                <c:pt idx="10">
                  <c:v>2.88</c:v>
                </c:pt>
                <c:pt idx="11">
                  <c:v>0.21800000000000044</c:v>
                </c:pt>
              </c:numCache>
            </c:numRef>
          </c:xVal>
          <c:yVal>
            <c:numRef>
              <c:f>Sheet1!$MR$2:$MR$13</c:f>
              <c:numCache>
                <c:formatCode>0.00</c:formatCode>
                <c:ptCount val="12"/>
                <c:pt idx="0">
                  <c:v>19.341999999999999</c:v>
                </c:pt>
                <c:pt idx="1">
                  <c:v>29.202999999999989</c:v>
                </c:pt>
                <c:pt idx="2">
                  <c:v>17.491</c:v>
                </c:pt>
                <c:pt idx="3">
                  <c:v>19.757000000000001</c:v>
                </c:pt>
                <c:pt idx="4">
                  <c:v>26.942999999999746</c:v>
                </c:pt>
                <c:pt idx="5">
                  <c:v>35.899000000000001</c:v>
                </c:pt>
                <c:pt idx="6">
                  <c:v>27.431000000000001</c:v>
                </c:pt>
                <c:pt idx="7">
                  <c:v>21.853000000000005</c:v>
                </c:pt>
                <c:pt idx="8">
                  <c:v>19.800999999999988</c:v>
                </c:pt>
                <c:pt idx="9">
                  <c:v>26.181000000000001</c:v>
                </c:pt>
                <c:pt idx="10">
                  <c:v>24.548999999999989</c:v>
                </c:pt>
                <c:pt idx="11">
                  <c:v>49.543000000000006</c:v>
                </c:pt>
              </c:numCache>
            </c:numRef>
          </c:yVal>
          <c:smooth val="0"/>
        </c:ser>
        <c:dLbls>
          <c:showLegendKey val="0"/>
          <c:showVal val="0"/>
          <c:showCatName val="0"/>
          <c:showSerName val="0"/>
          <c:showPercent val="0"/>
          <c:showBubbleSize val="0"/>
        </c:dLbls>
        <c:axId val="195343104"/>
        <c:axId val="195345024"/>
      </c:scatterChart>
      <c:valAx>
        <c:axId val="195343104"/>
        <c:scaling>
          <c:orientation val="minMax"/>
        </c:scaling>
        <c:delete val="0"/>
        <c:axPos val="b"/>
        <c:majorGridlines/>
        <c:minorGridlines/>
        <c:title>
          <c:tx>
            <c:rich>
              <a:bodyPr/>
              <a:lstStyle/>
              <a:p>
                <a:pPr>
                  <a:defRPr lang="en-US"/>
                </a:pPr>
                <a:r>
                  <a:rPr lang="en-US"/>
                  <a:t>S%</a:t>
                </a:r>
              </a:p>
            </c:rich>
          </c:tx>
          <c:layout/>
          <c:overlay val="0"/>
        </c:title>
        <c:numFmt formatCode="0" sourceLinked="0"/>
        <c:majorTickMark val="out"/>
        <c:minorTickMark val="none"/>
        <c:tickLblPos val="nextTo"/>
        <c:txPr>
          <a:bodyPr/>
          <a:lstStyle/>
          <a:p>
            <a:pPr>
              <a:defRPr lang="en-US"/>
            </a:pPr>
            <a:endParaRPr lang="en-US"/>
          </a:p>
        </c:txPr>
        <c:crossAx val="195345024"/>
        <c:crosses val="autoZero"/>
        <c:crossBetween val="midCat"/>
      </c:valAx>
      <c:valAx>
        <c:axId val="195345024"/>
        <c:scaling>
          <c:orientation val="minMax"/>
        </c:scaling>
        <c:delete val="0"/>
        <c:axPos val="l"/>
        <c:majorGridlines>
          <c:spPr>
            <a:ln>
              <a:noFill/>
            </a:ln>
          </c:spPr>
        </c:majorGridlines>
        <c:minorGridlines/>
        <c:title>
          <c:tx>
            <c:rich>
              <a:bodyPr rot="-5400000" vert="horz"/>
              <a:lstStyle/>
              <a:p>
                <a:pPr>
                  <a:defRPr lang="en-US"/>
                </a:pPr>
                <a:r>
                  <a:rPr lang="en-US"/>
                  <a:t>API</a:t>
                </a:r>
              </a:p>
            </c:rich>
          </c:tx>
          <c:layout>
            <c:manualLayout>
              <c:xMode val="edge"/>
              <c:yMode val="edge"/>
              <c:x val="1.3663242425822598E-2"/>
              <c:y val="0.37335260307651807"/>
            </c:manualLayout>
          </c:layout>
          <c:overlay val="0"/>
        </c:title>
        <c:numFmt formatCode="0" sourceLinked="0"/>
        <c:majorTickMark val="out"/>
        <c:minorTickMark val="none"/>
        <c:tickLblPos val="nextTo"/>
        <c:txPr>
          <a:bodyPr/>
          <a:lstStyle/>
          <a:p>
            <a:pPr>
              <a:defRPr lang="en-US"/>
            </a:pPr>
            <a:endParaRPr lang="en-US"/>
          </a:p>
        </c:txPr>
        <c:crossAx val="195343104"/>
        <c:crosses val="autoZero"/>
        <c:crossBetween val="midCat"/>
      </c:valAx>
      <c:spPr>
        <a:solidFill>
          <a:srgbClr val="4F81BD">
            <a:lumMod val="40000"/>
            <a:lumOff val="60000"/>
          </a:srgbClr>
        </a:solidFill>
        <a:ln>
          <a:solidFill>
            <a:sysClr val="window" lastClr="FFFFFF">
              <a:lumMod val="85000"/>
            </a:sysClr>
          </a:solidFill>
        </a:ln>
      </c:spPr>
    </c:plotArea>
    <c:legend>
      <c:legendPos val="r"/>
      <c:layout>
        <c:manualLayout>
          <c:xMode val="edge"/>
          <c:yMode val="edge"/>
          <c:x val="0.92161947471797812"/>
          <c:y val="2.5619455795873616E-2"/>
          <c:w val="6.7960230136796987E-2"/>
          <c:h val="0.94906408850792356"/>
        </c:manualLayout>
      </c:layout>
      <c:overlay val="0"/>
      <c:spPr>
        <a:solidFill>
          <a:srgbClr val="4F81BD">
            <a:lumMod val="40000"/>
            <a:lumOff val="60000"/>
          </a:srgbClr>
        </a:solidFill>
      </c:spPr>
      <c:txPr>
        <a:bodyPr/>
        <a:lstStyle/>
        <a:p>
          <a:pPr>
            <a:defRPr lang="en-US" sz="800"/>
          </a:pPr>
          <a:endParaRPr lang="en-US"/>
        </a:p>
      </c:txPr>
    </c:legend>
    <c:plotVisOnly val="1"/>
    <c:dispBlanksAs val="gap"/>
    <c:showDLblsOverMax val="0"/>
  </c:chart>
  <c:spPr>
    <a:ln>
      <a:solidFill>
        <a:srgbClr val="4F81BD"/>
      </a:solidFill>
    </a:ln>
  </c:sp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32627790623471"/>
          <c:y val="4.6071609555829361E-2"/>
          <c:w val="0.75238615708946766"/>
          <c:h val="0.79087312295681711"/>
        </c:manualLayout>
      </c:layout>
      <c:scatterChart>
        <c:scatterStyle val="lineMarker"/>
        <c:varyColors val="0"/>
        <c:ser>
          <c:idx val="0"/>
          <c:order val="0"/>
          <c:spPr>
            <a:ln w="28575">
              <a:noFill/>
            </a:ln>
          </c:spPr>
          <c:marker>
            <c:symbol val="circle"/>
            <c:size val="5"/>
            <c:spPr>
              <a:solidFill>
                <a:srgbClr val="FF0000"/>
              </a:solidFill>
            </c:spPr>
          </c:marker>
          <c:xVal>
            <c:numRef>
              <c:f>Sheet1!$NR$2:$NR$13</c:f>
              <c:numCache>
                <c:formatCode>0.00</c:formatCode>
                <c:ptCount val="12"/>
                <c:pt idx="0">
                  <c:v>-27.34</c:v>
                </c:pt>
                <c:pt idx="1">
                  <c:v>-27.72</c:v>
                </c:pt>
                <c:pt idx="2">
                  <c:v>-27.24</c:v>
                </c:pt>
                <c:pt idx="3">
                  <c:v>-27.36</c:v>
                </c:pt>
                <c:pt idx="4">
                  <c:v>-27.7</c:v>
                </c:pt>
                <c:pt idx="5">
                  <c:v>-27.439999999999987</c:v>
                </c:pt>
                <c:pt idx="6">
                  <c:v>-27.89</c:v>
                </c:pt>
                <c:pt idx="7">
                  <c:v>-27.27</c:v>
                </c:pt>
                <c:pt idx="8">
                  <c:v>-27.32</c:v>
                </c:pt>
                <c:pt idx="9">
                  <c:v>-26.99</c:v>
                </c:pt>
                <c:pt idx="10">
                  <c:v>-27.7</c:v>
                </c:pt>
                <c:pt idx="11">
                  <c:v>-27.66</c:v>
                </c:pt>
              </c:numCache>
            </c:numRef>
          </c:xVal>
          <c:yVal>
            <c:numRef>
              <c:f>Sheet1!$NS$2:$NS$13</c:f>
              <c:numCache>
                <c:formatCode>0.00</c:formatCode>
                <c:ptCount val="12"/>
                <c:pt idx="0">
                  <c:v>-27.51</c:v>
                </c:pt>
                <c:pt idx="1">
                  <c:v>-27.4</c:v>
                </c:pt>
                <c:pt idx="2">
                  <c:v>-27.54</c:v>
                </c:pt>
                <c:pt idx="3">
                  <c:v>-27.5</c:v>
                </c:pt>
                <c:pt idx="4">
                  <c:v>-27.479999999999986</c:v>
                </c:pt>
                <c:pt idx="5">
                  <c:v>-27.1</c:v>
                </c:pt>
                <c:pt idx="6">
                  <c:v>-27.69</c:v>
                </c:pt>
                <c:pt idx="7">
                  <c:v>-27.610000000000031</c:v>
                </c:pt>
                <c:pt idx="8">
                  <c:v>-27.77</c:v>
                </c:pt>
                <c:pt idx="9">
                  <c:v>-27.52</c:v>
                </c:pt>
                <c:pt idx="10">
                  <c:v>-27.58</c:v>
                </c:pt>
                <c:pt idx="11">
                  <c:v>-27.25</c:v>
                </c:pt>
              </c:numCache>
            </c:numRef>
          </c:yVal>
          <c:smooth val="0"/>
        </c:ser>
        <c:ser>
          <c:idx val="2"/>
          <c:order val="1"/>
          <c:spPr>
            <a:ln w="28575">
              <a:noFill/>
            </a:ln>
          </c:spPr>
          <c:marker>
            <c:symbol val="none"/>
          </c:marker>
          <c:trendline>
            <c:trendlineType val="linear"/>
            <c:dispRSqr val="0"/>
            <c:dispEq val="0"/>
          </c:trendline>
          <c:xVal>
            <c:numRef>
              <c:f>Sheet1!$ND$23:$ND$24</c:f>
              <c:numCache>
                <c:formatCode>General</c:formatCode>
                <c:ptCount val="2"/>
                <c:pt idx="0">
                  <c:v>-31</c:v>
                </c:pt>
                <c:pt idx="1">
                  <c:v>-20.6</c:v>
                </c:pt>
              </c:numCache>
            </c:numRef>
          </c:xVal>
          <c:yVal>
            <c:numRef>
              <c:f>Sheet1!$NE$23:$NE$24</c:f>
              <c:numCache>
                <c:formatCode>General</c:formatCode>
                <c:ptCount val="2"/>
                <c:pt idx="0">
                  <c:v>-31.4</c:v>
                </c:pt>
                <c:pt idx="1">
                  <c:v>-16.7</c:v>
                </c:pt>
              </c:numCache>
            </c:numRef>
          </c:yVal>
          <c:smooth val="0"/>
        </c:ser>
        <c:dLbls>
          <c:showLegendKey val="0"/>
          <c:showVal val="0"/>
          <c:showCatName val="0"/>
          <c:showSerName val="0"/>
          <c:showPercent val="0"/>
          <c:showBubbleSize val="0"/>
        </c:dLbls>
        <c:axId val="274032896"/>
        <c:axId val="274035072"/>
      </c:scatterChart>
      <c:valAx>
        <c:axId val="274032896"/>
        <c:scaling>
          <c:orientation val="minMax"/>
          <c:max val="-17"/>
          <c:min val="-31"/>
        </c:scaling>
        <c:delete val="0"/>
        <c:axPos val="b"/>
        <c:majorGridlines/>
        <c:minorGridlines/>
        <c:title>
          <c:tx>
            <c:rich>
              <a:bodyPr/>
              <a:lstStyle/>
              <a:p>
                <a:pPr>
                  <a:defRPr lang="en-US"/>
                </a:pPr>
                <a:r>
                  <a:rPr lang="en-US"/>
                  <a:t>13Cs</a:t>
                </a:r>
              </a:p>
            </c:rich>
          </c:tx>
          <c:layout/>
          <c:overlay val="0"/>
        </c:title>
        <c:numFmt formatCode="0" sourceLinked="0"/>
        <c:majorTickMark val="out"/>
        <c:minorTickMark val="none"/>
        <c:tickLblPos val="nextTo"/>
        <c:spPr>
          <a:ln>
            <a:solidFill>
              <a:sysClr val="window" lastClr="FFFFFF">
                <a:lumMod val="85000"/>
              </a:sysClr>
            </a:solidFill>
          </a:ln>
        </c:spPr>
        <c:txPr>
          <a:bodyPr/>
          <a:lstStyle/>
          <a:p>
            <a:pPr>
              <a:defRPr lang="en-US" sz="800"/>
            </a:pPr>
            <a:endParaRPr lang="en-US"/>
          </a:p>
        </c:txPr>
        <c:crossAx val="274035072"/>
        <c:crossesAt val="-33"/>
        <c:crossBetween val="midCat"/>
        <c:majorUnit val="2"/>
      </c:valAx>
      <c:valAx>
        <c:axId val="274035072"/>
        <c:scaling>
          <c:orientation val="minMax"/>
          <c:max val="-16"/>
          <c:min val="-33"/>
        </c:scaling>
        <c:delete val="0"/>
        <c:axPos val="l"/>
        <c:majorGridlines/>
        <c:minorGridlines/>
        <c:title>
          <c:tx>
            <c:rich>
              <a:bodyPr rot="-5400000" vert="horz"/>
              <a:lstStyle/>
              <a:p>
                <a:pPr>
                  <a:defRPr lang="en-US"/>
                </a:pPr>
                <a:r>
                  <a:rPr lang="en-US"/>
                  <a:t>13Ca</a:t>
                </a:r>
              </a:p>
            </c:rich>
          </c:tx>
          <c:layout/>
          <c:overlay val="0"/>
        </c:title>
        <c:numFmt formatCode="0" sourceLinked="0"/>
        <c:majorTickMark val="out"/>
        <c:minorTickMark val="none"/>
        <c:tickLblPos val="nextTo"/>
        <c:txPr>
          <a:bodyPr/>
          <a:lstStyle/>
          <a:p>
            <a:pPr>
              <a:defRPr lang="en-US" sz="800"/>
            </a:pPr>
            <a:endParaRPr lang="en-US"/>
          </a:p>
        </c:txPr>
        <c:crossAx val="274032896"/>
        <c:crossesAt val="-31"/>
        <c:crossBetween val="midCat"/>
        <c:majorUnit val="2"/>
      </c:valAx>
      <c:spPr>
        <a:solidFill>
          <a:srgbClr val="4F81BD">
            <a:lumMod val="40000"/>
            <a:lumOff val="60000"/>
          </a:srgbClr>
        </a:solidFill>
      </c:spPr>
    </c:plotArea>
    <c:plotVisOnly val="1"/>
    <c:dispBlanksAs val="gap"/>
    <c:showDLblsOverMax val="0"/>
  </c:chart>
  <c:spPr>
    <a:ln>
      <a:solidFill>
        <a:sysClr val="window" lastClr="FFFFFF">
          <a:lumMod val="85000"/>
        </a:sysClr>
      </a:solid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0.50086</cdr:x>
      <cdr:y>0.41979</cdr:y>
    </cdr:from>
    <cdr:to>
      <cdr:x>0.56752</cdr:x>
      <cdr:y>0.72534</cdr:y>
    </cdr:to>
    <cdr:sp macro="" textlink="">
      <cdr:nvSpPr>
        <cdr:cNvPr id="10" name="Left Brace 9"/>
        <cdr:cNvSpPr/>
      </cdr:nvSpPr>
      <cdr:spPr>
        <a:xfrm xmlns:a="http://schemas.openxmlformats.org/drawingml/2006/main">
          <a:off x="2595262" y="1283504"/>
          <a:ext cx="345406" cy="934227"/>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0.64326</cdr:x>
      <cdr:y>0.41631</cdr:y>
    </cdr:from>
    <cdr:to>
      <cdr:x>0.72451</cdr:x>
      <cdr:y>0.73229</cdr:y>
    </cdr:to>
    <cdr:sp macro="" textlink="">
      <cdr:nvSpPr>
        <cdr:cNvPr id="11" name="Right Brace 10"/>
        <cdr:cNvSpPr/>
      </cdr:nvSpPr>
      <cdr:spPr>
        <a:xfrm xmlns:a="http://schemas.openxmlformats.org/drawingml/2006/main">
          <a:off x="3333098" y="1272864"/>
          <a:ext cx="421005" cy="966117"/>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0.46324</cdr:x>
      <cdr:y>0.26256</cdr:y>
    </cdr:from>
    <cdr:to>
      <cdr:x>0.70907</cdr:x>
      <cdr:y>0.38062</cdr:y>
    </cdr:to>
    <cdr:sp macro="" textlink="">
      <cdr:nvSpPr>
        <cdr:cNvPr id="12" name="TextBox 11"/>
        <cdr:cNvSpPr txBox="1"/>
      </cdr:nvSpPr>
      <cdr:spPr>
        <a:xfrm xmlns:a="http://schemas.openxmlformats.org/drawingml/2006/main">
          <a:off x="2400300" y="802779"/>
          <a:ext cx="1273793" cy="360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one</a:t>
          </a:r>
          <a:r>
            <a:rPr lang="en-US" sz="1100" baseline="0"/>
            <a:t> group of oil</a:t>
          </a:r>
          <a:endParaRPr lang="en-US" sz="1100"/>
        </a:p>
      </cdr:txBody>
    </cdr:sp>
  </cdr:relSizeAnchor>
  <cdr:relSizeAnchor xmlns:cdr="http://schemas.openxmlformats.org/drawingml/2006/chartDrawing">
    <cdr:from>
      <cdr:x>0.82353</cdr:x>
      <cdr:y>0.06542</cdr:y>
    </cdr:from>
    <cdr:to>
      <cdr:x>0.90993</cdr:x>
      <cdr:y>0.1433</cdr:y>
    </cdr:to>
    <cdr:sp macro="" textlink="">
      <cdr:nvSpPr>
        <cdr:cNvPr id="2" name="Text Box 1"/>
        <cdr:cNvSpPr txBox="1"/>
      </cdr:nvSpPr>
      <cdr:spPr>
        <a:xfrm xmlns:a="http://schemas.openxmlformats.org/drawingml/2006/main">
          <a:off x="4267200" y="200025"/>
          <a:ext cx="44767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Hf-2</a:t>
          </a:r>
        </a:p>
      </cdr:txBody>
    </cdr:sp>
  </cdr:relSizeAnchor>
  <cdr:relSizeAnchor xmlns:cdr="http://schemas.openxmlformats.org/drawingml/2006/chartDrawing">
    <cdr:from>
      <cdr:x>0.81985</cdr:x>
      <cdr:y>0.1215</cdr:y>
    </cdr:from>
    <cdr:to>
      <cdr:x>0.91912</cdr:x>
      <cdr:y>0.19315</cdr:y>
    </cdr:to>
    <cdr:sp macro="" textlink="">
      <cdr:nvSpPr>
        <cdr:cNvPr id="3" name="Text Box 2"/>
        <cdr:cNvSpPr txBox="1"/>
      </cdr:nvSpPr>
      <cdr:spPr>
        <a:xfrm xmlns:a="http://schemas.openxmlformats.org/drawingml/2006/main">
          <a:off x="4248151" y="371475"/>
          <a:ext cx="514349"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Hf-8</a:t>
          </a:r>
        </a:p>
      </cdr:txBody>
    </cdr:sp>
  </cdr:relSizeAnchor>
  <cdr:relSizeAnchor xmlns:cdr="http://schemas.openxmlformats.org/drawingml/2006/chartDrawing">
    <cdr:from>
      <cdr:x>0.84436</cdr:x>
      <cdr:y>0.14746</cdr:y>
    </cdr:from>
    <cdr:to>
      <cdr:x>0.94363</cdr:x>
      <cdr:y>0.21911</cdr:y>
    </cdr:to>
    <cdr:sp macro="" textlink="">
      <cdr:nvSpPr>
        <cdr:cNvPr id="7" name="Text Box 1"/>
        <cdr:cNvSpPr txBox="1"/>
      </cdr:nvSpPr>
      <cdr:spPr>
        <a:xfrm xmlns:a="http://schemas.openxmlformats.org/drawingml/2006/main">
          <a:off x="4375151" y="450850"/>
          <a:ext cx="514349" cy="219075"/>
        </a:xfrm>
        <a:prstGeom xmlns:a="http://schemas.openxmlformats.org/drawingml/2006/main" prst="rect">
          <a:avLst/>
        </a:prstGeom>
      </cdr:spPr>
    </cdr:sp>
  </cdr:relSizeAnchor>
  <cdr:relSizeAnchor xmlns:cdr="http://schemas.openxmlformats.org/drawingml/2006/chartDrawing">
    <cdr:from>
      <cdr:x>0.84436</cdr:x>
      <cdr:y>0.21599</cdr:y>
    </cdr:from>
    <cdr:to>
      <cdr:x>0.94363</cdr:x>
      <cdr:y>0.28764</cdr:y>
    </cdr:to>
    <cdr:sp macro="" textlink="">
      <cdr:nvSpPr>
        <cdr:cNvPr id="8" name="Text Box 1"/>
        <cdr:cNvSpPr txBox="1"/>
      </cdr:nvSpPr>
      <cdr:spPr>
        <a:xfrm xmlns:a="http://schemas.openxmlformats.org/drawingml/2006/main">
          <a:off x="4375151" y="660400"/>
          <a:ext cx="514349" cy="219075"/>
        </a:xfrm>
        <a:prstGeom xmlns:a="http://schemas.openxmlformats.org/drawingml/2006/main" prst="rect">
          <a:avLst/>
        </a:prstGeom>
      </cdr:spPr>
    </cdr:sp>
  </cdr:relSizeAnchor>
  <cdr:relSizeAnchor xmlns:cdr="http://schemas.openxmlformats.org/drawingml/2006/chartDrawing">
    <cdr:from>
      <cdr:x>0.81985</cdr:x>
      <cdr:y>0.18692</cdr:y>
    </cdr:from>
    <cdr:to>
      <cdr:x>0.91912</cdr:x>
      <cdr:y>0.26168</cdr:y>
    </cdr:to>
    <cdr:sp macro="" textlink="">
      <cdr:nvSpPr>
        <cdr:cNvPr id="4" name="Text Box 3"/>
        <cdr:cNvSpPr txBox="1"/>
      </cdr:nvSpPr>
      <cdr:spPr>
        <a:xfrm xmlns:a="http://schemas.openxmlformats.org/drawingml/2006/main">
          <a:off x="4248151" y="571500"/>
          <a:ext cx="5143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Am-1</a:t>
          </a:r>
        </a:p>
      </cdr:txBody>
    </cdr:sp>
  </cdr:relSizeAnchor>
  <cdr:relSizeAnchor xmlns:cdr="http://schemas.openxmlformats.org/drawingml/2006/chartDrawing">
    <cdr:from>
      <cdr:x>0.81801</cdr:x>
      <cdr:y>0.25234</cdr:y>
    </cdr:from>
    <cdr:to>
      <cdr:x>0.91544</cdr:x>
      <cdr:y>0.33956</cdr:y>
    </cdr:to>
    <cdr:sp macro="" textlink="">
      <cdr:nvSpPr>
        <cdr:cNvPr id="5" name="Text Box 4"/>
        <cdr:cNvSpPr txBox="1"/>
      </cdr:nvSpPr>
      <cdr:spPr>
        <a:xfrm xmlns:a="http://schemas.openxmlformats.org/drawingml/2006/main">
          <a:off x="4238625" y="771526"/>
          <a:ext cx="504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Am-4</a:t>
          </a:r>
        </a:p>
      </cdr:txBody>
    </cdr:sp>
  </cdr:relSizeAnchor>
  <cdr:relSizeAnchor xmlns:cdr="http://schemas.openxmlformats.org/drawingml/2006/chartDrawing">
    <cdr:from>
      <cdr:x>0.79779</cdr:x>
      <cdr:y>0.75078</cdr:y>
    </cdr:from>
    <cdr:to>
      <cdr:x>0.93015</cdr:x>
      <cdr:y>0.85047</cdr:y>
    </cdr:to>
    <cdr:sp macro="" textlink="">
      <cdr:nvSpPr>
        <cdr:cNvPr id="6" name="Text Box 5"/>
        <cdr:cNvSpPr txBox="1"/>
      </cdr:nvSpPr>
      <cdr:spPr>
        <a:xfrm xmlns:a="http://schemas.openxmlformats.org/drawingml/2006/main">
          <a:off x="4133850" y="2295525"/>
          <a:ext cx="685799"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NR-7 Zb</a:t>
          </a:r>
        </a:p>
      </cdr:txBody>
    </cdr:sp>
  </cdr:relSizeAnchor>
  <cdr:relSizeAnchor xmlns:cdr="http://schemas.openxmlformats.org/drawingml/2006/chartDrawing">
    <cdr:from>
      <cdr:x>0.8125</cdr:x>
      <cdr:y>0.31464</cdr:y>
    </cdr:from>
    <cdr:to>
      <cdr:x>0.90809</cdr:x>
      <cdr:y>0.38629</cdr:y>
    </cdr:to>
    <cdr:sp macro="" textlink="">
      <cdr:nvSpPr>
        <cdr:cNvPr id="9" name="Text Box 8"/>
        <cdr:cNvSpPr txBox="1"/>
      </cdr:nvSpPr>
      <cdr:spPr>
        <a:xfrm xmlns:a="http://schemas.openxmlformats.org/drawingml/2006/main">
          <a:off x="4210050" y="962025"/>
          <a:ext cx="49530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Am-5</a:t>
          </a:r>
        </a:p>
      </cdr:txBody>
    </cdr:sp>
  </cdr:relSizeAnchor>
  <cdr:relSizeAnchor xmlns:cdr="http://schemas.openxmlformats.org/drawingml/2006/chartDrawing">
    <cdr:from>
      <cdr:x>0.81801</cdr:x>
      <cdr:y>0.37695</cdr:y>
    </cdr:from>
    <cdr:to>
      <cdr:x>0.92463</cdr:x>
      <cdr:y>0.43925</cdr:y>
    </cdr:to>
    <cdr:sp macro="" textlink="">
      <cdr:nvSpPr>
        <cdr:cNvPr id="13" name="Text Box 12"/>
        <cdr:cNvSpPr txBox="1"/>
      </cdr:nvSpPr>
      <cdr:spPr>
        <a:xfrm xmlns:a="http://schemas.openxmlformats.org/drawingml/2006/main">
          <a:off x="4238625" y="1152525"/>
          <a:ext cx="55245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NR-1</a:t>
          </a:r>
        </a:p>
      </cdr:txBody>
    </cdr:sp>
  </cdr:relSizeAnchor>
  <cdr:relSizeAnchor xmlns:cdr="http://schemas.openxmlformats.org/drawingml/2006/chartDrawing">
    <cdr:from>
      <cdr:x>0.79228</cdr:x>
      <cdr:y>0.42991</cdr:y>
    </cdr:from>
    <cdr:to>
      <cdr:x>0.92647</cdr:x>
      <cdr:y>0.49533</cdr:y>
    </cdr:to>
    <cdr:sp macro="" textlink="">
      <cdr:nvSpPr>
        <cdr:cNvPr id="14" name="Text Box 13"/>
        <cdr:cNvSpPr txBox="1"/>
      </cdr:nvSpPr>
      <cdr:spPr>
        <a:xfrm xmlns:a="http://schemas.openxmlformats.org/drawingml/2006/main">
          <a:off x="4105275" y="1314450"/>
          <a:ext cx="69532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Zb-89 Mi</a:t>
          </a:r>
        </a:p>
      </cdr:txBody>
    </cdr:sp>
  </cdr:relSizeAnchor>
  <cdr:relSizeAnchor xmlns:cdr="http://schemas.openxmlformats.org/drawingml/2006/chartDrawing">
    <cdr:from>
      <cdr:x>0.7886</cdr:x>
      <cdr:y>0.49533</cdr:y>
    </cdr:from>
    <cdr:to>
      <cdr:x>0.92279</cdr:x>
      <cdr:y>0.55452</cdr:y>
    </cdr:to>
    <cdr:sp macro="" textlink="">
      <cdr:nvSpPr>
        <cdr:cNvPr id="15" name="Text Box 14"/>
        <cdr:cNvSpPr txBox="1"/>
      </cdr:nvSpPr>
      <cdr:spPr>
        <a:xfrm xmlns:a="http://schemas.openxmlformats.org/drawingml/2006/main">
          <a:off x="4086226" y="1514475"/>
          <a:ext cx="695324"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Zb-89 Zb</a:t>
          </a:r>
        </a:p>
      </cdr:txBody>
    </cdr:sp>
  </cdr:relSizeAnchor>
  <cdr:relSizeAnchor xmlns:cdr="http://schemas.openxmlformats.org/drawingml/2006/chartDrawing">
    <cdr:from>
      <cdr:x>0.79412</cdr:x>
      <cdr:y>0.55763</cdr:y>
    </cdr:from>
    <cdr:to>
      <cdr:x>0.93199</cdr:x>
      <cdr:y>0.63551</cdr:y>
    </cdr:to>
    <cdr:sp macro="" textlink="">
      <cdr:nvSpPr>
        <cdr:cNvPr id="16" name="Text Box 15"/>
        <cdr:cNvSpPr txBox="1"/>
      </cdr:nvSpPr>
      <cdr:spPr>
        <a:xfrm xmlns:a="http://schemas.openxmlformats.org/drawingml/2006/main">
          <a:off x="4114801" y="1704976"/>
          <a:ext cx="714374" cy="238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Mj-2 Mi</a:t>
          </a:r>
        </a:p>
      </cdr:txBody>
    </cdr:sp>
  </cdr:relSizeAnchor>
  <cdr:relSizeAnchor xmlns:cdr="http://schemas.openxmlformats.org/drawingml/2006/chartDrawing">
    <cdr:from>
      <cdr:x>0.7886</cdr:x>
      <cdr:y>0.62305</cdr:y>
    </cdr:from>
    <cdr:to>
      <cdr:x>0.93199</cdr:x>
      <cdr:y>0.70405</cdr:y>
    </cdr:to>
    <cdr:sp macro="" textlink="">
      <cdr:nvSpPr>
        <cdr:cNvPr id="17" name="Text Box 16"/>
        <cdr:cNvSpPr txBox="1"/>
      </cdr:nvSpPr>
      <cdr:spPr>
        <a:xfrm xmlns:a="http://schemas.openxmlformats.org/drawingml/2006/main">
          <a:off x="4086225" y="1904998"/>
          <a:ext cx="742949" cy="247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Mj-2 Har</a:t>
          </a:r>
        </a:p>
      </cdr:txBody>
    </cdr:sp>
  </cdr:relSizeAnchor>
  <cdr:relSizeAnchor xmlns:cdr="http://schemas.openxmlformats.org/drawingml/2006/chartDrawing">
    <cdr:from>
      <cdr:x>0.79228</cdr:x>
      <cdr:y>0.68847</cdr:y>
    </cdr:from>
    <cdr:to>
      <cdr:x>0.91728</cdr:x>
      <cdr:y>0.75701</cdr:y>
    </cdr:to>
    <cdr:sp macro="" textlink="">
      <cdr:nvSpPr>
        <cdr:cNvPr id="18" name="Text Box 17"/>
        <cdr:cNvSpPr txBox="1"/>
      </cdr:nvSpPr>
      <cdr:spPr>
        <a:xfrm xmlns:a="http://schemas.openxmlformats.org/drawingml/2006/main">
          <a:off x="4105275" y="2105025"/>
          <a:ext cx="6477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Mj-2</a:t>
          </a:r>
          <a:r>
            <a:rPr lang="en-US" sz="1100" baseline="0"/>
            <a:t> Zb</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0.73575</cdr:x>
      <cdr:y>0.65369</cdr:y>
    </cdr:from>
    <cdr:to>
      <cdr:x>0.74344</cdr:x>
      <cdr:y>1</cdr:y>
    </cdr:to>
    <cdr:sp macro="" textlink="">
      <cdr:nvSpPr>
        <cdr:cNvPr id="3" name="Left Bracket 2"/>
        <cdr:cNvSpPr/>
      </cdr:nvSpPr>
      <cdr:spPr>
        <a:xfrm xmlns:a="http://schemas.openxmlformats.org/drawingml/2006/main">
          <a:off x="4371975" y="2571750"/>
          <a:ext cx="45719" cy="1362075"/>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ar-IQ"/>
        </a:p>
      </cdr:txBody>
    </cdr:sp>
  </cdr:relSizeAnchor>
  <cdr:relSizeAnchor xmlns:cdr="http://schemas.openxmlformats.org/drawingml/2006/chartDrawing">
    <cdr:from>
      <cdr:x>0.58668</cdr:x>
      <cdr:y>0.03148</cdr:y>
    </cdr:from>
    <cdr:to>
      <cdr:x>0.71972</cdr:x>
      <cdr:y>0.11625</cdr:y>
    </cdr:to>
    <cdr:sp macro="" textlink="">
      <cdr:nvSpPr>
        <cdr:cNvPr id="4" name="TextBox 3"/>
        <cdr:cNvSpPr txBox="1"/>
      </cdr:nvSpPr>
      <cdr:spPr>
        <a:xfrm xmlns:a="http://schemas.openxmlformats.org/drawingml/2006/main">
          <a:off x="3486150" y="123825"/>
          <a:ext cx="790575" cy="3333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b="1"/>
            <a:t>Crude oil</a:t>
          </a:r>
          <a:endParaRPr lang="ar-SA" sz="1100" b="1"/>
        </a:p>
      </cdr:txBody>
    </cdr:sp>
  </cdr:relSizeAnchor>
  <cdr:relSizeAnchor xmlns:cdr="http://schemas.openxmlformats.org/drawingml/2006/chartDrawing">
    <cdr:from>
      <cdr:x>0.58187</cdr:x>
      <cdr:y>0.87165</cdr:y>
    </cdr:from>
    <cdr:to>
      <cdr:x>0.72293</cdr:x>
      <cdr:y>1</cdr:y>
    </cdr:to>
    <cdr:sp macro="" textlink="">
      <cdr:nvSpPr>
        <cdr:cNvPr id="5" name="TextBox 4"/>
        <cdr:cNvSpPr txBox="1"/>
      </cdr:nvSpPr>
      <cdr:spPr>
        <a:xfrm xmlns:a="http://schemas.openxmlformats.org/drawingml/2006/main">
          <a:off x="3457575" y="3428999"/>
          <a:ext cx="838200" cy="5048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b="1"/>
            <a:t>Source</a:t>
          </a:r>
          <a:r>
            <a:rPr lang="en-US" sz="1100" b="1" baseline="0"/>
            <a:t> extracted</a:t>
          </a:r>
          <a:endParaRPr lang="ar-SA" sz="1100" b="1"/>
        </a:p>
      </cdr:txBody>
    </cdr:sp>
  </cdr:relSizeAnchor>
</c:userShapes>
</file>

<file path=ppt/drawings/drawing3.xml><?xml version="1.0" encoding="utf-8"?>
<c:userShapes xmlns:c="http://schemas.openxmlformats.org/drawingml/2006/chart">
  <cdr:relSizeAnchor xmlns:cdr="http://schemas.openxmlformats.org/drawingml/2006/chartDrawing">
    <cdr:from>
      <cdr:x>0.32765</cdr:x>
      <cdr:y>0.28517</cdr:y>
    </cdr:from>
    <cdr:to>
      <cdr:x>0.5214</cdr:x>
      <cdr:y>0.41017</cdr:y>
    </cdr:to>
    <cdr:sp macro="" textlink="">
      <cdr:nvSpPr>
        <cdr:cNvPr id="4" name="TextBox 3"/>
        <cdr:cNvSpPr txBox="1"/>
      </cdr:nvSpPr>
      <cdr:spPr>
        <a:xfrm xmlns:a="http://schemas.openxmlformats.org/drawingml/2006/main" rot="19142035">
          <a:off x="1869400" y="1004650"/>
          <a:ext cx="1105436" cy="4403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Maturity</a:t>
          </a:r>
        </a:p>
      </cdr:txBody>
    </cdr:sp>
  </cdr:relSizeAnchor>
  <cdr:relSizeAnchor xmlns:cdr="http://schemas.openxmlformats.org/drawingml/2006/chartDrawing">
    <cdr:from>
      <cdr:x>0.03958</cdr:x>
      <cdr:y>0.37153</cdr:y>
    </cdr:from>
    <cdr:to>
      <cdr:x>0.09167</cdr:x>
      <cdr:y>0.6875</cdr:y>
    </cdr:to>
    <cdr:sp macro="" textlink="">
      <cdr:nvSpPr>
        <cdr:cNvPr id="5" name="TextBox 4"/>
        <cdr:cNvSpPr txBox="1"/>
      </cdr:nvSpPr>
      <cdr:spPr>
        <a:xfrm xmlns:a="http://schemas.openxmlformats.org/drawingml/2006/main">
          <a:off x="180975" y="1019175"/>
          <a:ext cx="238125" cy="866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0.20701</cdr:x>
      <cdr:y>0.11896</cdr:y>
    </cdr:from>
    <cdr:to>
      <cdr:x>0.59098</cdr:x>
      <cdr:y>0.65699</cdr:y>
    </cdr:to>
    <cdr:sp macro="" textlink="">
      <cdr:nvSpPr>
        <cdr:cNvPr id="10" name="Straight Arrow Connector 9"/>
        <cdr:cNvSpPr/>
      </cdr:nvSpPr>
      <cdr:spPr>
        <a:xfrm xmlns:a="http://schemas.openxmlformats.org/drawingml/2006/main" flipV="1">
          <a:off x="1181100" y="419100"/>
          <a:ext cx="2190750" cy="18954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0.82805</cdr:x>
      <cdr:y>0.11337</cdr:y>
    </cdr:from>
    <cdr:to>
      <cdr:x>0.90651</cdr:x>
      <cdr:y>0.17304</cdr:y>
    </cdr:to>
    <cdr:sp macro="" textlink="">
      <cdr:nvSpPr>
        <cdr:cNvPr id="3" name="Text Box 2"/>
        <cdr:cNvSpPr txBox="1"/>
      </cdr:nvSpPr>
      <cdr:spPr>
        <a:xfrm xmlns:a="http://schemas.openxmlformats.org/drawingml/2006/main">
          <a:off x="4724400" y="399416"/>
          <a:ext cx="447675" cy="210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Hf-8</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flipH="1">
          <a:off x="-217217625" y="-4010025"/>
          <a:ext cx="0" cy="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0.04266</cdr:x>
      <cdr:y>0.24825</cdr:y>
    </cdr:from>
    <cdr:to>
      <cdr:x>0.08362</cdr:x>
      <cdr:y>0.6958</cdr:y>
    </cdr:to>
    <cdr:sp macro="" textlink="">
      <cdr:nvSpPr>
        <cdr:cNvPr id="3" name="TextBox 2"/>
        <cdr:cNvSpPr txBox="1"/>
      </cdr:nvSpPr>
      <cdr:spPr>
        <a:xfrm xmlns:a="http://schemas.openxmlformats.org/drawingml/2006/main">
          <a:off x="238124" y="676275"/>
          <a:ext cx="2286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0.30717</cdr:x>
      <cdr:y>0.11538</cdr:y>
    </cdr:from>
    <cdr:to>
      <cdr:x>0.66724</cdr:x>
      <cdr:y>0.44406</cdr:y>
    </cdr:to>
    <cdr:cxnSp macro="">
      <cdr:nvCxnSpPr>
        <cdr:cNvPr id="5" name="Straight Arrow Connector 4"/>
        <cdr:cNvCxnSpPr/>
      </cdr:nvCxnSpPr>
      <cdr:spPr>
        <a:xfrm xmlns:a="http://schemas.openxmlformats.org/drawingml/2006/main" flipH="1" flipV="1">
          <a:off x="1714499" y="314325"/>
          <a:ext cx="2009775" cy="8953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0.39769</cdr:x>
      <cdr:y>0.20635</cdr:y>
    </cdr:from>
    <cdr:to>
      <cdr:x>0.62124</cdr:x>
      <cdr:y>0.34271</cdr:y>
    </cdr:to>
    <cdr:sp macro="" textlink="">
      <cdr:nvSpPr>
        <cdr:cNvPr id="8" name="TextBox 7"/>
        <cdr:cNvSpPr txBox="1"/>
      </cdr:nvSpPr>
      <cdr:spPr>
        <a:xfrm xmlns:a="http://schemas.openxmlformats.org/drawingml/2006/main" rot="1442269">
          <a:off x="2221807" y="561596"/>
          <a:ext cx="1248913" cy="3711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MATURITY</a:t>
          </a:r>
        </a:p>
      </cdr:txBody>
    </cdr:sp>
  </cdr:relSizeAnchor>
</c:userShapes>
</file>

<file path=ppt/drawings/drawing5.xml><?xml version="1.0" encoding="utf-8"?>
<c:userShapes xmlns:c="http://schemas.openxmlformats.org/drawingml/2006/chart">
  <cdr:relSizeAnchor xmlns:cdr="http://schemas.openxmlformats.org/drawingml/2006/chartDrawing">
    <cdr:from>
      <cdr:x>0.54866</cdr:x>
      <cdr:y>0.53529</cdr:y>
    </cdr:from>
    <cdr:to>
      <cdr:x>0.70973</cdr:x>
      <cdr:y>0.81765</cdr:y>
    </cdr:to>
    <cdr:sp macro="" textlink="">
      <cdr:nvSpPr>
        <cdr:cNvPr id="12" name="TextBox 11"/>
        <cdr:cNvSpPr txBox="1"/>
      </cdr:nvSpPr>
      <cdr:spPr>
        <a:xfrm xmlns:a="http://schemas.openxmlformats.org/drawingml/2006/main">
          <a:off x="3114675" y="1733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Marine</a:t>
          </a:r>
        </a:p>
      </cdr:txBody>
    </cdr:sp>
  </cdr:relSizeAnchor>
  <cdr:relSizeAnchor xmlns:cdr="http://schemas.openxmlformats.org/drawingml/2006/chartDrawing">
    <cdr:from>
      <cdr:x>0.20302</cdr:x>
      <cdr:y>0.18235</cdr:y>
    </cdr:from>
    <cdr:to>
      <cdr:x>0.39765</cdr:x>
      <cdr:y>0.39412</cdr:y>
    </cdr:to>
    <cdr:sp macro="" textlink="">
      <cdr:nvSpPr>
        <cdr:cNvPr id="13" name="TextBox 12"/>
        <cdr:cNvSpPr txBox="1"/>
      </cdr:nvSpPr>
      <cdr:spPr>
        <a:xfrm xmlns:a="http://schemas.openxmlformats.org/drawingml/2006/main">
          <a:off x="1152525" y="590550"/>
          <a:ext cx="11049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Terrigeneous</a:t>
          </a:r>
        </a:p>
      </cdr:txBody>
    </cdr:sp>
  </cdr:relSizeAnchor>
  <cdr:relSizeAnchor xmlns:cdr="http://schemas.openxmlformats.org/drawingml/2006/chartDrawing">
    <cdr:from>
      <cdr:x>0.37248</cdr:x>
      <cdr:y>0.11765</cdr:y>
    </cdr:from>
    <cdr:to>
      <cdr:x>0.58557</cdr:x>
      <cdr:y>0.35882</cdr:y>
    </cdr:to>
    <cdr:sp macro="" textlink="">
      <cdr:nvSpPr>
        <cdr:cNvPr id="15" name="TextBox 14"/>
        <cdr:cNvSpPr txBox="1"/>
      </cdr:nvSpPr>
      <cdr:spPr>
        <a:xfrm xmlns:a="http://schemas.openxmlformats.org/drawingml/2006/main">
          <a:off x="2114550" y="381000"/>
          <a:ext cx="1209675" cy="781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0.37275</cdr:x>
      <cdr:y>0.32987</cdr:y>
    </cdr:from>
    <cdr:to>
      <cdr:x>0.53886</cdr:x>
      <cdr:y>0.4534</cdr:y>
    </cdr:to>
    <cdr:sp macro="" textlink="">
      <cdr:nvSpPr>
        <cdr:cNvPr id="16" name="TextBox 15"/>
        <cdr:cNvSpPr txBox="1"/>
      </cdr:nvSpPr>
      <cdr:spPr>
        <a:xfrm xmlns:a="http://schemas.openxmlformats.org/drawingml/2006/main" rot="19226071">
          <a:off x="2155384" y="1282349"/>
          <a:ext cx="960499" cy="480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Sofer(1984)</a:t>
          </a:r>
        </a:p>
      </cdr:txBody>
    </cdr:sp>
  </cdr:relSizeAnchor>
  <cdr:relSizeAnchor xmlns:cdr="http://schemas.openxmlformats.org/drawingml/2006/chartDrawing">
    <cdr:from>
      <cdr:x>0.8682</cdr:x>
      <cdr:y>0.63591</cdr:y>
    </cdr:from>
    <cdr:to>
      <cdr:x>0.97694</cdr:x>
      <cdr:y>0.79551</cdr:y>
    </cdr:to>
    <cdr:sp macro="" textlink="">
      <cdr:nvSpPr>
        <cdr:cNvPr id="17" name="TextBox 16"/>
        <cdr:cNvSpPr txBox="1"/>
      </cdr:nvSpPr>
      <cdr:spPr>
        <a:xfrm xmlns:a="http://schemas.openxmlformats.org/drawingml/2006/main">
          <a:off x="5019675" y="2428876"/>
          <a:ext cx="62865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401928-1073-45DB-B810-399881260DB0}" type="datetimeFigureOut">
              <a:rPr lang="ar-IQ" smtClean="0"/>
              <a:pPr/>
              <a:t>20/09/1439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93A894-4766-472F-A903-FAD0CCCC8C5B}" type="slidenum">
              <a:rPr lang="ar-IQ" smtClean="0"/>
              <a:pPr/>
              <a:t>‹#›</a:t>
            </a:fld>
            <a:endParaRPr lang="ar-IQ"/>
          </a:p>
        </p:txBody>
      </p:sp>
    </p:spTree>
    <p:extLst>
      <p:ext uri="{BB962C8B-B14F-4D97-AF65-F5344CB8AC3E}">
        <p14:creationId xmlns:p14="http://schemas.microsoft.com/office/powerpoint/2010/main" val="14417186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2" name="Footer Placeholder 1"/>
          <p:cNvSpPr>
            <a:spLocks noGrp="1"/>
          </p:cNvSpPr>
          <p:nvPr>
            <p:ph type="ftr" sz="quarter" idx="11"/>
          </p:nvPr>
        </p:nvSpPr>
        <p:spPr/>
        <p:txBody>
          <a:bodyPr/>
          <a:lstStyle/>
          <a:p>
            <a:endParaRPr lang="ar-IQ"/>
          </a:p>
        </p:txBody>
      </p:sp>
      <p:sp>
        <p:nvSpPr>
          <p:cNvPr id="15" name="Slide Number Placeholder 14"/>
          <p:cNvSpPr>
            <a:spLocks noGrp="1"/>
          </p:cNvSpPr>
          <p:nvPr>
            <p:ph type="sldNum" sz="quarter" idx="12"/>
          </p:nvPr>
        </p:nvSpPr>
        <p:spPr>
          <a:xfrm>
            <a:off x="8229600" y="6473952"/>
            <a:ext cx="758952" cy="246888"/>
          </a:xfrm>
        </p:spPr>
        <p:txBody>
          <a:bodyPr/>
          <a:lstStyle/>
          <a:p>
            <a:fld id="{F78F880D-41AB-4330-B8B9-584A23280DAD}"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78F880D-41AB-4330-B8B9-584A23280DA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78F880D-41AB-4330-B8B9-584A23280DA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19" name="Footer Placeholder 18"/>
          <p:cNvSpPr>
            <a:spLocks noGrp="1"/>
          </p:cNvSpPr>
          <p:nvPr>
            <p:ph type="ftr" sz="quarter" idx="11"/>
          </p:nvPr>
        </p:nvSpPr>
        <p:spPr>
          <a:xfrm>
            <a:off x="3581400" y="76200"/>
            <a:ext cx="2895600" cy="288925"/>
          </a:xfrm>
        </p:spPr>
        <p:txBody>
          <a:bodyPr/>
          <a:lstStyle/>
          <a:p>
            <a:endParaRPr lang="ar-IQ"/>
          </a:p>
        </p:txBody>
      </p:sp>
      <p:sp>
        <p:nvSpPr>
          <p:cNvPr id="16" name="Slide Number Placeholder 15"/>
          <p:cNvSpPr>
            <a:spLocks noGrp="1"/>
          </p:cNvSpPr>
          <p:nvPr>
            <p:ph type="sldNum" sz="quarter" idx="12"/>
          </p:nvPr>
        </p:nvSpPr>
        <p:spPr>
          <a:xfrm>
            <a:off x="8229600" y="6473952"/>
            <a:ext cx="758952" cy="246888"/>
          </a:xfrm>
        </p:spPr>
        <p:txBody>
          <a:bodyPr/>
          <a:lstStyle/>
          <a:p>
            <a:fld id="{F78F880D-41AB-4330-B8B9-584A23280DAD}"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11" name="Footer Placeholder 10"/>
          <p:cNvSpPr>
            <a:spLocks noGrp="1"/>
          </p:cNvSpPr>
          <p:nvPr>
            <p:ph type="ftr" sz="quarter" idx="11"/>
          </p:nvPr>
        </p:nvSpPr>
        <p:spPr/>
        <p:txBody>
          <a:bodyPr/>
          <a:lstStyle/>
          <a:p>
            <a:endParaRPr lang="ar-IQ"/>
          </a:p>
        </p:txBody>
      </p:sp>
      <p:sp>
        <p:nvSpPr>
          <p:cNvPr id="16" name="Slide Number Placeholder 15"/>
          <p:cNvSpPr>
            <a:spLocks noGrp="1"/>
          </p:cNvSpPr>
          <p:nvPr>
            <p:ph type="sldNum" sz="quarter" idx="12"/>
          </p:nvPr>
        </p:nvSpPr>
        <p:spPr/>
        <p:txBody>
          <a:bodyPr/>
          <a:lstStyle/>
          <a:p>
            <a:fld id="{F78F880D-41AB-4330-B8B9-584A23280DAD}" type="slidenum">
              <a:rPr lang="ar-IQ" smtClean="0"/>
              <a:pPr/>
              <a:t>‹#›</a:t>
            </a:fld>
            <a:endParaRPr lang="ar-IQ"/>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10" name="Footer Placeholder 9"/>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F78F880D-41AB-4330-B8B9-584A23280DAD}"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229600" y="6477000"/>
            <a:ext cx="762000" cy="246888"/>
          </a:xfrm>
        </p:spPr>
        <p:txBody>
          <a:bodyPr/>
          <a:lstStyle/>
          <a:p>
            <a:fld id="{F78F880D-41AB-4330-B8B9-584A23280DAD}" type="slidenum">
              <a:rPr lang="ar-IQ" smtClean="0"/>
              <a:pPr/>
              <a:t>‹#›</a:t>
            </a:fld>
            <a:endParaRPr lang="ar-IQ"/>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21" name="Footer Placeholder 20"/>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78F880D-41AB-4330-B8B9-584A23280DA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24" name="Footer Placeholder 23"/>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78F880D-41AB-4330-B8B9-584A23280DA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29" name="Footer Placeholder 28"/>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78F880D-41AB-4330-B8B9-584A23280DA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BF35D6C-0CE7-4612-9D8F-A7EDCB1F72C7}" type="datetimeFigureOut">
              <a:rPr lang="ar-IQ" smtClean="0"/>
              <a:pPr/>
              <a:t>20/09/1439</a:t>
            </a:fld>
            <a:endParaRPr lang="ar-IQ"/>
          </a:p>
        </p:txBody>
      </p:sp>
      <p:sp>
        <p:nvSpPr>
          <p:cNvPr id="5" name="Footer Placeholder 4"/>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F78F880D-41AB-4330-B8B9-584A23280DAD}" type="slidenum">
              <a:rPr lang="ar-IQ" smtClean="0"/>
              <a:pPr/>
              <a:t>‹#›</a:t>
            </a:fld>
            <a:endParaRPr lang="ar-IQ"/>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BF35D6C-0CE7-4612-9D8F-A7EDCB1F72C7}" type="datetimeFigureOut">
              <a:rPr lang="ar-IQ" smtClean="0"/>
              <a:pPr/>
              <a:t>20/09/1439</a:t>
            </a:fld>
            <a:endParaRPr lang="ar-IQ"/>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8F880D-41AB-4330-B8B9-584A23280DAD}" type="slidenum">
              <a:rPr lang="ar-IQ" smtClean="0"/>
              <a:pPr/>
              <a:t>‹#›</a:t>
            </a:fld>
            <a:endParaRPr lang="ar-IQ"/>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emf"/><Relationship Id="rId5" Type="http://schemas.openxmlformats.org/officeDocument/2006/relationships/package" Target="../embeddings/Microsoft_Word_Document4.docx"/><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i="1" dirty="0" smtClean="0">
                <a:solidFill>
                  <a:schemeClr val="tx1"/>
                </a:solidFill>
                <a:latin typeface="Times New Roman" pitchFamily="18" charset="0"/>
                <a:cs typeface="Times New Roman" pitchFamily="18" charset="0"/>
              </a:rPr>
              <a:t>BIOMARKER</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295400" y="76199"/>
            <a:ext cx="7391400" cy="1624439"/>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295400" y="1676400"/>
            <a:ext cx="7399973" cy="971550"/>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1447800" y="2971800"/>
            <a:ext cx="6781800" cy="3352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iodegradation outlock"/>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a:xfrm>
            <a:off x="0" y="762000"/>
            <a:ext cx="9144000" cy="6096000"/>
          </a:xfrm>
          <a:prstGeom prst="rect">
            <a:avLst/>
          </a:prstGeom>
          <a:noFill/>
        </p:spPr>
      </p:pic>
      <p:sp>
        <p:nvSpPr>
          <p:cNvPr id="3" name="Rectangle 4"/>
          <p:cNvSpPr txBox="1">
            <a:spLocks noChangeArrowheads="1"/>
          </p:cNvSpPr>
          <p:nvPr/>
        </p:nvSpPr>
        <p:spPr>
          <a:xfrm>
            <a:off x="0" y="0"/>
            <a:ext cx="9601200" cy="762000"/>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Gas Chromatography </a:t>
            </a:r>
            <a:r>
              <a:rPr kumimoji="0" lang="en-US" sz="28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aplication</a:t>
            </a:r>
            <a:r>
              <a:rPr kumimoji="0" lang="en-US" sz="2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in Biodegradation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050245" y="457981"/>
            <a:ext cx="7560355" cy="556181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828800" y="228600"/>
            <a:ext cx="6486525" cy="2982759"/>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609600" y="3276600"/>
            <a:ext cx="7391400" cy="3581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70798" y="838200"/>
            <a:ext cx="7558140" cy="4267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duotone>
              <a:prstClr val="black"/>
              <a:schemeClr val="accent5">
                <a:tint val="45000"/>
                <a:satMod val="400000"/>
              </a:schemeClr>
            </a:duotone>
          </a:blip>
          <a:srcRect t="3203"/>
          <a:stretch>
            <a:fillRect/>
          </a:stretch>
        </p:blipFill>
        <p:spPr bwMode="auto">
          <a:xfrm>
            <a:off x="685800" y="533399"/>
            <a:ext cx="7885117" cy="581757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1371600" y="533400"/>
            <a:ext cx="7072994" cy="2519363"/>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1371600" y="2590800"/>
            <a:ext cx="1676400" cy="4381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1371600" y="451258"/>
            <a:ext cx="6172200" cy="61845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2">
                <a:tint val="45000"/>
                <a:satMod val="400000"/>
              </a:schemeClr>
            </a:duotone>
          </a:blip>
          <a:stretch>
            <a:fillRect/>
          </a:stretch>
        </p:blipFill>
        <p:spPr>
          <a:xfrm>
            <a:off x="700519" y="762000"/>
            <a:ext cx="7742962" cy="4648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43000" y="1143000"/>
          <a:ext cx="6476999"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duotone>
              <a:prstClr val="black"/>
              <a:schemeClr val="accent2">
                <a:tint val="45000"/>
                <a:satMod val="400000"/>
              </a:schemeClr>
            </a:duotone>
          </a:blip>
          <a:srcRect l="10030" r="6079"/>
          <a:stretch>
            <a:fillRect/>
          </a:stretch>
        </p:blipFill>
        <p:spPr bwMode="auto">
          <a:xfrm>
            <a:off x="1600200" y="288603"/>
            <a:ext cx="6477000" cy="614650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66800" y="228600"/>
          <a:ext cx="7315199"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371600" y="516284"/>
            <a:ext cx="6629399" cy="604949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057400" y="228600"/>
            <a:ext cx="5800725" cy="1961656"/>
          </a:xfrm>
          <a:prstGeom prst="rect">
            <a:avLst/>
          </a:prstGeom>
          <a:noFill/>
          <a:ln w="9525">
            <a:noFill/>
            <a:miter lim="800000"/>
            <a:headEnd/>
            <a:tailEnd/>
          </a:ln>
        </p:spPr>
      </p:pic>
      <p:graphicFrame>
        <p:nvGraphicFramePr>
          <p:cNvPr id="3" name="Chart 2"/>
          <p:cNvGraphicFramePr/>
          <p:nvPr/>
        </p:nvGraphicFramePr>
        <p:xfrm>
          <a:off x="1066800" y="2286000"/>
          <a:ext cx="7696200" cy="4162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Petroleum Geochemistry </a:t>
            </a:r>
            <a:r>
              <a:rPr lang="en-US" dirty="0" smtClean="0"/>
              <a:t/>
            </a:r>
            <a:br>
              <a:rPr lang="en-US" dirty="0" smtClean="0"/>
            </a:br>
            <a:endParaRPr lang="ar-IQ" dirty="0"/>
          </a:p>
        </p:txBody>
      </p:sp>
      <p:sp>
        <p:nvSpPr>
          <p:cNvPr id="3" name="Content Placeholder 2"/>
          <p:cNvSpPr>
            <a:spLocks noGrp="1"/>
          </p:cNvSpPr>
          <p:nvPr>
            <p:ph idx="1"/>
          </p:nvPr>
        </p:nvSpPr>
        <p:spPr/>
        <p:txBody>
          <a:bodyPr/>
          <a:lstStyle/>
          <a:p>
            <a:pPr algn="l" rtl="0"/>
            <a:r>
              <a:rPr lang="en-US" dirty="0" smtClean="0"/>
              <a:t>Petroleum geochemistry has become an important pool for reservoir characterization studies and providing information to reservoir and production engineers. However for the geologist and engineers that have not </a:t>
            </a:r>
            <a:r>
              <a:rPr lang="en-US" dirty="0" err="1" smtClean="0"/>
              <a:t>exposured</a:t>
            </a:r>
            <a:r>
              <a:rPr lang="en-US" dirty="0" smtClean="0"/>
              <a:t> to this type of geochemistry, it will be necessary to review these topics:  </a:t>
            </a:r>
          </a:p>
          <a:p>
            <a:pPr algn="l" rtl="0"/>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Bulk characteristics</a:t>
            </a:r>
            <a:r>
              <a:rPr lang="en-US" dirty="0" smtClean="0"/>
              <a:t/>
            </a:r>
            <a:br>
              <a:rPr lang="en-US" dirty="0" smtClean="0"/>
            </a:br>
            <a:endParaRPr lang="ar-IQ" dirty="0"/>
          </a:p>
        </p:txBody>
      </p:sp>
      <p:sp>
        <p:nvSpPr>
          <p:cNvPr id="3" name="Content Placeholder 2"/>
          <p:cNvSpPr>
            <a:spLocks noGrp="1"/>
          </p:cNvSpPr>
          <p:nvPr>
            <p:ph idx="1"/>
          </p:nvPr>
        </p:nvSpPr>
        <p:spPr/>
        <p:txBody>
          <a:bodyPr>
            <a:normAutofit fontScale="62500" lnSpcReduction="20000"/>
          </a:bodyPr>
          <a:lstStyle/>
          <a:p>
            <a:pPr lvl="0" algn="l" rtl="0"/>
            <a:r>
              <a:rPr lang="en-US" b="1" dirty="0" smtClean="0"/>
              <a:t>API gravities</a:t>
            </a:r>
            <a:endParaRPr lang="en-US" dirty="0" smtClean="0"/>
          </a:p>
          <a:p>
            <a:pPr algn="l" rtl="0"/>
            <a:r>
              <a:rPr lang="en-US" dirty="0" smtClean="0"/>
              <a:t>It is measurement of density or specific gravity of crude oils and it can be  calculated as: (</a:t>
            </a:r>
            <a:r>
              <a:rPr lang="en-US" dirty="0" err="1" smtClean="0"/>
              <a:t>Waples</a:t>
            </a:r>
            <a:r>
              <a:rPr lang="en-US" dirty="0" smtClean="0"/>
              <a:t>, 1985)</a:t>
            </a:r>
          </a:p>
          <a:p>
            <a:pPr algn="l" rtl="0"/>
            <a:r>
              <a:rPr lang="en-US" dirty="0" smtClean="0"/>
              <a:t> </a:t>
            </a:r>
          </a:p>
          <a:p>
            <a:pPr algn="l" rtl="0"/>
            <a:r>
              <a:rPr lang="en-US" dirty="0" smtClean="0"/>
              <a:t>API gravity is bulk physical property of oils that can be used as crude indicator of thermal maturity. During thermal maturity heavy compounds in oils, NSO compounds </a:t>
            </a:r>
            <a:r>
              <a:rPr lang="en-US" dirty="0" err="1" smtClean="0"/>
              <a:t>asphaltens</a:t>
            </a:r>
            <a:r>
              <a:rPr lang="en-US" dirty="0" smtClean="0"/>
              <a:t> and heavy saturated and aromatic compounds undergo increased cracking resulting in increased API gravity (Peters et al., 2005). It is affected by other factors such as original organic matter input, biodegradation, water washing, migration and evaporation. API gravity range scale </a:t>
            </a:r>
            <a:r>
              <a:rPr lang="en-US" dirty="0" smtClean="0">
                <a:solidFill>
                  <a:srgbClr val="FF0000"/>
                </a:solidFill>
              </a:rPr>
              <a:t>(0 - 60</a:t>
            </a:r>
            <a:r>
              <a:rPr lang="en-US" dirty="0" smtClean="0">
                <a:solidFill>
                  <a:srgbClr val="FF0000"/>
                </a:solidFill>
                <a:sym typeface="Symbol"/>
              </a:rPr>
              <a:t></a:t>
            </a:r>
            <a:r>
              <a:rPr lang="en-US" dirty="0" smtClean="0"/>
              <a:t>) where heavy or dense oils have low value and less dense oils or condensates have high values (Peters et al., 2005). API gravity for </a:t>
            </a:r>
            <a:r>
              <a:rPr lang="en-US" dirty="0" smtClean="0">
                <a:solidFill>
                  <a:srgbClr val="FF0000"/>
                </a:solidFill>
              </a:rPr>
              <a:t>heavy oil and brine ((-8)-5</a:t>
            </a:r>
            <a:r>
              <a:rPr lang="en-US" dirty="0" smtClean="0"/>
              <a:t>) </a:t>
            </a:r>
            <a:r>
              <a:rPr lang="en-US" dirty="0" smtClean="0">
                <a:solidFill>
                  <a:srgbClr val="FF0000"/>
                </a:solidFill>
              </a:rPr>
              <a:t>and have value 10 for heavy oil and fresh water and (15-20) for heavy oil and value (30-40) for light oil and 50 for condensate fluids </a:t>
            </a:r>
            <a:r>
              <a:rPr lang="en-US" dirty="0" smtClean="0"/>
              <a:t>(</a:t>
            </a:r>
            <a:r>
              <a:rPr lang="en-US" dirty="0" err="1" smtClean="0"/>
              <a:t>Tiab</a:t>
            </a:r>
            <a:r>
              <a:rPr lang="en-US" dirty="0" smtClean="0"/>
              <a:t> and Donaldson, 2004). </a:t>
            </a:r>
            <a:endParaRPr lang="ar-IQ" dirty="0"/>
          </a:p>
        </p:txBody>
      </p:sp>
      <p:graphicFrame>
        <p:nvGraphicFramePr>
          <p:cNvPr id="71682" name="Object 2"/>
          <p:cNvGraphicFramePr>
            <a:graphicFrameLocks noChangeAspect="1"/>
          </p:cNvGraphicFramePr>
          <p:nvPr/>
        </p:nvGraphicFramePr>
        <p:xfrm>
          <a:off x="1606550" y="2363788"/>
          <a:ext cx="5865813" cy="431800"/>
        </p:xfrm>
        <a:graphic>
          <a:graphicData uri="http://schemas.openxmlformats.org/presentationml/2006/ole">
            <mc:AlternateContent xmlns:mc="http://schemas.openxmlformats.org/markup-compatibility/2006">
              <mc:Choice xmlns:v="urn:schemas-microsoft-com:vml" Requires="v">
                <p:oleObj spid="_x0000_s71684" name="Document" r:id="rId3" imgW="5935092" imgH="438721" progId="Word.Document.12">
                  <p:embed/>
                </p:oleObj>
              </mc:Choice>
              <mc:Fallback>
                <p:oleObj name="Document" r:id="rId3" imgW="5935092" imgH="438721"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2363788"/>
                        <a:ext cx="58658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nvGraphicFramePr>
        <p:xfrm>
          <a:off x="1447800" y="2133600"/>
          <a:ext cx="6078537" cy="3097213"/>
        </p:xfrm>
        <a:graphic>
          <a:graphicData uri="http://schemas.openxmlformats.org/presentationml/2006/ole">
            <mc:AlternateContent xmlns:mc="http://schemas.openxmlformats.org/markup-compatibility/2006">
              <mc:Choice xmlns:v="urn:schemas-microsoft-com:vml" Requires="v">
                <p:oleObj spid="_x0000_s72708" name="Document" r:id="rId3" imgW="6078527" imgH="4760792" progId="Word.Document.12">
                  <p:embed/>
                </p:oleObj>
              </mc:Choice>
              <mc:Fallback>
                <p:oleObj name="Document" r:id="rId3" imgW="6078527" imgH="4760792"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3600"/>
                        <a:ext cx="6078537"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990600"/>
          <a:ext cx="6781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Sulfur content</a:t>
            </a:r>
            <a:r>
              <a:rPr lang="en-US" dirty="0" smtClean="0"/>
              <a:t/>
            </a:r>
            <a:br>
              <a:rPr lang="en-US" dirty="0" smtClean="0"/>
            </a:br>
            <a:endParaRPr lang="ar-IQ" dirty="0"/>
          </a:p>
        </p:txBody>
      </p:sp>
      <p:sp>
        <p:nvSpPr>
          <p:cNvPr id="3" name="Content Placeholder 2"/>
          <p:cNvSpPr>
            <a:spLocks noGrp="1"/>
          </p:cNvSpPr>
          <p:nvPr>
            <p:ph idx="1"/>
          </p:nvPr>
        </p:nvSpPr>
        <p:spPr/>
        <p:txBody>
          <a:bodyPr>
            <a:normAutofit fontScale="70000" lnSpcReduction="20000"/>
          </a:bodyPr>
          <a:lstStyle/>
          <a:p>
            <a:pPr algn="l" rtl="0"/>
            <a:r>
              <a:rPr lang="en-US" b="1" dirty="0" smtClean="0"/>
              <a:t>It is a bulk parameter commonly used to evaluate the economics of refinery operations or to support inferred genetic relationships among crude oils (Peters et al., 2005). The sulfur compounds are usually the most abundant NSO compounds in petroleum. They can be subdivided into several chemical groups (Peters et al., 2005). </a:t>
            </a:r>
            <a:r>
              <a:rPr lang="en-US" b="1" dirty="0" err="1" smtClean="0"/>
              <a:t>Thiols</a:t>
            </a:r>
            <a:r>
              <a:rPr lang="en-US" b="1" dirty="0" smtClean="0"/>
              <a:t>, disulfides, </a:t>
            </a:r>
            <a:r>
              <a:rPr lang="en-US" b="1" dirty="0" err="1" smtClean="0"/>
              <a:t>thiaalkanes</a:t>
            </a:r>
            <a:r>
              <a:rPr lang="en-US" b="1" dirty="0" smtClean="0"/>
              <a:t> (</a:t>
            </a:r>
            <a:r>
              <a:rPr lang="en-US" b="1" dirty="0" err="1" smtClean="0"/>
              <a:t>sulfids</a:t>
            </a:r>
            <a:r>
              <a:rPr lang="en-US" b="1" dirty="0" smtClean="0"/>
              <a:t>), etc. Sulfur is typically higher in type II compared with other </a:t>
            </a:r>
            <a:r>
              <a:rPr lang="en-US" b="1" dirty="0" err="1" smtClean="0"/>
              <a:t>kerogen</a:t>
            </a:r>
            <a:r>
              <a:rPr lang="en-US" b="1" dirty="0" smtClean="0"/>
              <a:t> types. You can know the source input for sulfur. It is high sulfur oils connected with carbonate and low sulfur oil connected with terrestrial </a:t>
            </a:r>
            <a:r>
              <a:rPr lang="en-US" b="1" dirty="0" err="1" smtClean="0"/>
              <a:t>clastics</a:t>
            </a:r>
            <a:r>
              <a:rPr lang="en-US" b="1" dirty="0" smtClean="0"/>
              <a:t>. From Table (4-3) values of (%S) refer to oils of sulfur rich and the type of </a:t>
            </a:r>
            <a:r>
              <a:rPr lang="en-US" b="1" dirty="0" err="1" smtClean="0"/>
              <a:t>kerogen</a:t>
            </a:r>
            <a:r>
              <a:rPr lang="en-US" b="1" dirty="0" smtClean="0"/>
              <a:t> is </a:t>
            </a:r>
            <a:r>
              <a:rPr lang="en-US" b="1" dirty="0" err="1" smtClean="0"/>
              <a:t>kerogen</a:t>
            </a:r>
            <a:r>
              <a:rPr lang="en-US" b="1" dirty="0" smtClean="0"/>
              <a:t> II, Fig. (4-14). </a:t>
            </a:r>
            <a:r>
              <a:rPr lang="en-US" b="1" dirty="0" err="1" smtClean="0"/>
              <a:t>Tissot</a:t>
            </a:r>
            <a:r>
              <a:rPr lang="en-US" b="1" dirty="0" smtClean="0"/>
              <a:t> and </a:t>
            </a:r>
            <a:r>
              <a:rPr lang="en-US" b="1" dirty="0" err="1" smtClean="0"/>
              <a:t>Welte</a:t>
            </a:r>
            <a:r>
              <a:rPr lang="en-US" b="1" dirty="0" smtClean="0"/>
              <a:t> (1984) suggested that oils with low sulfur contents </a:t>
            </a:r>
            <a:r>
              <a:rPr lang="en-US" b="1" dirty="0" smtClean="0">
                <a:solidFill>
                  <a:srgbClr val="FF0000"/>
                </a:solidFill>
              </a:rPr>
              <a:t>less than 1 classified as paraffinic, paraffinic naphthenic or </a:t>
            </a:r>
            <a:r>
              <a:rPr lang="en-US" b="1" dirty="0" err="1" smtClean="0">
                <a:solidFill>
                  <a:srgbClr val="FF0000"/>
                </a:solidFill>
              </a:rPr>
              <a:t>naphenic</a:t>
            </a:r>
            <a:r>
              <a:rPr lang="en-US" b="1" dirty="0" smtClean="0">
                <a:solidFill>
                  <a:srgbClr val="FF0000"/>
                </a:solidFill>
              </a:rPr>
              <a:t> classes, while oils of high sulfur (more than unity) belongs to the aromatic intermediate class, in addition, the sulfur content decreases with increasing maturity</a:t>
            </a:r>
            <a:r>
              <a:rPr lang="en-US" b="1" dirty="0" smtClean="0"/>
              <a:t>.</a:t>
            </a:r>
          </a:p>
          <a:p>
            <a:pPr algn="l" rtl="0"/>
            <a:endParaRPr lang="ar-IQ"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Description: Description: Description: Title: S-API"/>
          <p:cNvGraphicFramePr/>
          <p:nvPr/>
        </p:nvGraphicFramePr>
        <p:xfrm>
          <a:off x="990601" y="1143000"/>
          <a:ext cx="71628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Stable carbon isotope</a:t>
            </a:r>
            <a:r>
              <a:rPr lang="en-US" dirty="0" smtClean="0"/>
              <a:t/>
            </a:r>
            <a:br>
              <a:rPr lang="en-US" dirty="0" smtClean="0"/>
            </a:br>
            <a:endParaRPr lang="ar-IQ" dirty="0"/>
          </a:p>
        </p:txBody>
      </p:sp>
      <p:sp>
        <p:nvSpPr>
          <p:cNvPr id="3" name="Content Placeholder 2"/>
          <p:cNvSpPr>
            <a:spLocks noGrp="1"/>
          </p:cNvSpPr>
          <p:nvPr>
            <p:ph idx="1"/>
          </p:nvPr>
        </p:nvSpPr>
        <p:spPr/>
        <p:txBody>
          <a:bodyPr>
            <a:normAutofit lnSpcReduction="10000"/>
          </a:bodyPr>
          <a:lstStyle/>
          <a:p>
            <a:pPr algn="l" rtl="0"/>
            <a:r>
              <a:rPr lang="en-US" dirty="0" smtClean="0"/>
              <a:t>Stable isotope composition of </a:t>
            </a:r>
            <a:r>
              <a:rPr lang="en-US" dirty="0" smtClean="0">
                <a:solidFill>
                  <a:srgbClr val="FF0000"/>
                </a:solidFill>
              </a:rPr>
              <a:t>carbon, sulfur, nitrogen and hydrogen </a:t>
            </a:r>
            <a:r>
              <a:rPr lang="en-US" dirty="0" smtClean="0"/>
              <a:t>(Kaplan, 1975). The stable carbon isotope used in many studies as indicator of the </a:t>
            </a:r>
            <a:r>
              <a:rPr lang="en-US" dirty="0" smtClean="0">
                <a:solidFill>
                  <a:srgbClr val="FF0000"/>
                </a:solidFill>
              </a:rPr>
              <a:t>depositional environment, and as a tool of the depositional environment, and as a tool in oil-oil and oil-source correlations </a:t>
            </a:r>
            <a:r>
              <a:rPr lang="en-US" dirty="0" smtClean="0"/>
              <a:t>(Alexander et al., 1981). Isotopes are atoms whose nuclei contain the same number of protons but different number of neutrons (Peters et al., 2005</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duotone>
              <a:prstClr val="black"/>
              <a:schemeClr val="accent5">
                <a:tint val="45000"/>
                <a:satMod val="400000"/>
              </a:schemeClr>
            </a:duotone>
          </a:blip>
          <a:srcRect l="7802" t="4615"/>
          <a:stretch>
            <a:fillRect/>
          </a:stretch>
        </p:blipFill>
        <p:spPr bwMode="auto">
          <a:xfrm>
            <a:off x="516072" y="914400"/>
            <a:ext cx="8385564" cy="5486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r>
              <a:rPr lang="en-US" b="1" dirty="0" err="1" smtClean="0"/>
              <a:t>Sofer</a:t>
            </a:r>
            <a:r>
              <a:rPr lang="en-US" b="1" dirty="0" smtClean="0"/>
              <a:t> (1984) suggested that the isotope composition of oils could change owing to maturation and possibly migration effects and due to minor in homogeneities in the source material. In addition, he recognized the isotopic composition of carbon including C15 + saturated and C15 + aromatic hydrocarbon fractions, and connects relationships between them to estimate the source input by following equations: (</a:t>
            </a:r>
            <a:r>
              <a:rPr lang="en-US" b="1" dirty="0" err="1" smtClean="0"/>
              <a:t>Sofer</a:t>
            </a:r>
            <a:r>
              <a:rPr lang="en-US" b="1" dirty="0" smtClean="0"/>
              <a:t>, 1984) </a:t>
            </a:r>
          </a:p>
          <a:p>
            <a:pPr algn="l" rtl="0"/>
            <a:endParaRPr lang="ar-IQ"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686800" cy="4114800"/>
          </a:xfrm>
        </p:spPr>
        <p:txBody>
          <a:bodyPr>
            <a:normAutofit fontScale="70000" lnSpcReduction="20000"/>
          </a:bodyPr>
          <a:lstStyle/>
          <a:p>
            <a:pPr algn="l" rtl="0"/>
            <a:endParaRPr lang="en-US" dirty="0" smtClean="0"/>
          </a:p>
          <a:p>
            <a:pPr algn="l" rtl="0"/>
            <a:r>
              <a:rPr lang="en-US" dirty="0" smtClean="0"/>
              <a:t>The difference between the two equations was evaluated statistically and a statistical parameter, CV (the canonical variable) ( ).</a:t>
            </a:r>
          </a:p>
          <a:p>
            <a:pPr algn="l" rtl="0"/>
            <a:endParaRPr lang="en-US" dirty="0" smtClean="0"/>
          </a:p>
          <a:p>
            <a:pPr algn="l" rtl="0"/>
            <a:r>
              <a:rPr lang="en-US" dirty="0" smtClean="0"/>
              <a:t> It was used to distinguish between </a:t>
            </a:r>
            <a:r>
              <a:rPr lang="en-US" dirty="0" smtClean="0">
                <a:solidFill>
                  <a:srgbClr val="FF0000"/>
                </a:solidFill>
              </a:rPr>
              <a:t>marine and </a:t>
            </a:r>
            <a:r>
              <a:rPr lang="en-US" dirty="0" err="1" smtClean="0">
                <a:solidFill>
                  <a:srgbClr val="FF0000"/>
                </a:solidFill>
              </a:rPr>
              <a:t>terrigenous</a:t>
            </a:r>
            <a:r>
              <a:rPr lang="en-US" dirty="0" smtClean="0">
                <a:solidFill>
                  <a:srgbClr val="FF0000"/>
                </a:solidFill>
              </a:rPr>
              <a:t> oils</a:t>
            </a:r>
            <a:r>
              <a:rPr lang="en-US" dirty="0" smtClean="0"/>
              <a:t> (</a:t>
            </a:r>
            <a:r>
              <a:rPr lang="en-US" dirty="0" err="1" smtClean="0"/>
              <a:t>Sofer</a:t>
            </a:r>
            <a:r>
              <a:rPr lang="en-US" dirty="0" smtClean="0"/>
              <a:t>, 1984). </a:t>
            </a:r>
            <a:r>
              <a:rPr lang="en-US" dirty="0" smtClean="0">
                <a:solidFill>
                  <a:srgbClr val="FF0000"/>
                </a:solidFill>
              </a:rPr>
              <a:t>CV</a:t>
            </a:r>
            <a:r>
              <a:rPr lang="en-US" dirty="0" smtClean="0"/>
              <a:t> values </a:t>
            </a:r>
            <a:r>
              <a:rPr lang="en-US" dirty="0" smtClean="0">
                <a:solidFill>
                  <a:srgbClr val="FF0000"/>
                </a:solidFill>
              </a:rPr>
              <a:t>larger than 0.47 indicate predominantly a </a:t>
            </a:r>
            <a:r>
              <a:rPr lang="en-US" dirty="0" err="1" smtClean="0">
                <a:solidFill>
                  <a:srgbClr val="FF0000"/>
                </a:solidFill>
              </a:rPr>
              <a:t>terrigenous</a:t>
            </a:r>
            <a:r>
              <a:rPr lang="en-US" dirty="0" smtClean="0">
                <a:solidFill>
                  <a:srgbClr val="FF0000"/>
                </a:solidFill>
              </a:rPr>
              <a:t> organic source for the oil, whereas CV values smaller than 0.47 indicate mostly marine organic source (non-waxy). </a:t>
            </a:r>
            <a:r>
              <a:rPr lang="en-US" dirty="0" smtClean="0"/>
              <a:t> The CV represents the perpendicular distance of sample from the best separating line between </a:t>
            </a:r>
            <a:r>
              <a:rPr lang="en-US" dirty="0" err="1" smtClean="0"/>
              <a:t>terrigenous</a:t>
            </a:r>
            <a:r>
              <a:rPr lang="en-US" dirty="0" smtClean="0"/>
              <a:t> and marine oils on plots of </a:t>
            </a:r>
            <a:r>
              <a:rPr lang="en-US" dirty="0" smtClean="0">
                <a:sym typeface="Symbol"/>
              </a:rPr>
              <a:t></a:t>
            </a:r>
            <a:r>
              <a:rPr lang="en-US" baseline="30000" dirty="0" smtClean="0"/>
              <a:t>13</a:t>
            </a:r>
            <a:r>
              <a:rPr lang="en-US" dirty="0" smtClean="0"/>
              <a:t>C</a:t>
            </a:r>
            <a:r>
              <a:rPr lang="en-US" baseline="-25000" dirty="0" smtClean="0"/>
              <a:t>saturates</a:t>
            </a:r>
            <a:r>
              <a:rPr lang="en-US" dirty="0" smtClean="0"/>
              <a:t> versus  </a:t>
            </a:r>
            <a:r>
              <a:rPr lang="en-US" dirty="0" smtClean="0">
                <a:sym typeface="Symbol"/>
              </a:rPr>
              <a:t></a:t>
            </a:r>
            <a:r>
              <a:rPr lang="en-US" baseline="30000" dirty="0" smtClean="0"/>
              <a:t>13</a:t>
            </a:r>
            <a:r>
              <a:rPr lang="en-US" dirty="0" smtClean="0"/>
              <a:t>C</a:t>
            </a:r>
            <a:r>
              <a:rPr lang="en-US" baseline="-25000" dirty="0" smtClean="0"/>
              <a:t>aromatic</a:t>
            </a:r>
            <a:r>
              <a:rPr lang="en-US" dirty="0" smtClean="0"/>
              <a:t>, more negative CV indicate more marine input and vice versa (Peters et al., 2005).</a:t>
            </a:r>
            <a:endParaRPr lang="ar-IQ" dirty="0"/>
          </a:p>
        </p:txBody>
      </p:sp>
      <p:graphicFrame>
        <p:nvGraphicFramePr>
          <p:cNvPr id="80898" name="Object 2"/>
          <p:cNvGraphicFramePr>
            <a:graphicFrameLocks noChangeAspect="1"/>
          </p:cNvGraphicFramePr>
          <p:nvPr/>
        </p:nvGraphicFramePr>
        <p:xfrm>
          <a:off x="496888" y="533400"/>
          <a:ext cx="7351712" cy="1905000"/>
        </p:xfrm>
        <a:graphic>
          <a:graphicData uri="http://schemas.openxmlformats.org/presentationml/2006/ole">
            <mc:AlternateContent xmlns:mc="http://schemas.openxmlformats.org/markup-compatibility/2006">
              <mc:Choice xmlns:v="urn:schemas-microsoft-com:vml" Requires="v">
                <p:oleObj spid="_x0000_s80902" name="Document" r:id="rId3" imgW="5935092" imgH="1356473" progId="Word.Document.12">
                  <p:embed/>
                </p:oleObj>
              </mc:Choice>
              <mc:Fallback>
                <p:oleObj name="Document" r:id="rId3" imgW="5935092" imgH="1356473"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8" y="533400"/>
                        <a:ext cx="735171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899" name="Object 3"/>
          <p:cNvGraphicFramePr>
            <a:graphicFrameLocks noChangeAspect="1"/>
          </p:cNvGraphicFramePr>
          <p:nvPr/>
        </p:nvGraphicFramePr>
        <p:xfrm>
          <a:off x="1066800" y="3048000"/>
          <a:ext cx="6781800" cy="381000"/>
        </p:xfrm>
        <a:graphic>
          <a:graphicData uri="http://schemas.openxmlformats.org/presentationml/2006/ole">
            <mc:AlternateContent xmlns:mc="http://schemas.openxmlformats.org/markup-compatibility/2006">
              <mc:Choice xmlns:v="urn:schemas-microsoft-com:vml" Requires="v">
                <p:oleObj spid="_x0000_s80903" name="Document" r:id="rId5" imgW="5935092" imgH="238256" progId="Word.Document.12">
                  <p:embed/>
                </p:oleObj>
              </mc:Choice>
              <mc:Fallback>
                <p:oleObj name="Document" r:id="rId5" imgW="5935092" imgH="238256"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048000"/>
                        <a:ext cx="678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WORD\بحوث محمد جاسم\نفط\4\نسخ   4-12.jpg"/>
          <p:cNvPicPr/>
          <p:nvPr/>
        </p:nvPicPr>
        <p:blipFill>
          <a:blip r:embed="rId2" cstate="print">
            <a:extLst>
              <a:ext uri="{28A0092B-C50C-407E-A947-70E740481C1C}">
                <a14:useLocalDpi xmlns:a14="http://schemas.microsoft.com/office/drawing/2010/main" val="0"/>
              </a:ext>
            </a:extLst>
          </a:blip>
          <a:srcRect t="-6296" r="30606" b="-3333"/>
          <a:stretch>
            <a:fillRect/>
          </a:stretch>
        </p:blipFill>
        <p:spPr bwMode="auto">
          <a:xfrm>
            <a:off x="1428750" y="1981200"/>
            <a:ext cx="54292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828801" y="1219200"/>
          <a:ext cx="57150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duotone>
              <a:prstClr val="black"/>
              <a:schemeClr val="accent5">
                <a:tint val="45000"/>
                <a:satMod val="400000"/>
              </a:schemeClr>
            </a:duotone>
          </a:blip>
          <a:srcRect l="6037"/>
          <a:stretch>
            <a:fillRect/>
          </a:stretch>
        </p:blipFill>
        <p:spPr bwMode="auto">
          <a:xfrm>
            <a:off x="1066800" y="1066800"/>
            <a:ext cx="7234591" cy="48767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duotone>
              <a:prstClr val="black"/>
              <a:schemeClr val="accent5">
                <a:tint val="45000"/>
                <a:satMod val="400000"/>
              </a:schemeClr>
            </a:duotone>
          </a:blip>
          <a:srcRect l="5319"/>
          <a:stretch>
            <a:fillRect/>
          </a:stretch>
        </p:blipFill>
        <p:spPr bwMode="auto">
          <a:xfrm>
            <a:off x="1447800" y="502919"/>
            <a:ext cx="6781799" cy="573023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duotone>
              <a:prstClr val="black"/>
              <a:schemeClr val="accent5">
                <a:tint val="45000"/>
                <a:satMod val="400000"/>
              </a:schemeClr>
            </a:duotone>
          </a:blip>
          <a:srcRect l="5002" t="7576"/>
          <a:stretch>
            <a:fillRect/>
          </a:stretch>
        </p:blipFill>
        <p:spPr bwMode="auto">
          <a:xfrm>
            <a:off x="683762" y="914399"/>
            <a:ext cx="7850638" cy="5210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duotone>
              <a:prstClr val="black"/>
              <a:schemeClr val="accent5">
                <a:tint val="45000"/>
                <a:satMod val="400000"/>
              </a:schemeClr>
            </a:duotone>
          </a:blip>
          <a:srcRect t="1403"/>
          <a:stretch>
            <a:fillRect/>
          </a:stretch>
        </p:blipFill>
        <p:spPr bwMode="auto">
          <a:xfrm>
            <a:off x="896938" y="838200"/>
            <a:ext cx="7485061" cy="535572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1447800" y="381000"/>
            <a:ext cx="6855618" cy="3567151"/>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duotone>
              <a:prstClr val="black"/>
              <a:schemeClr val="accent4">
                <a:tint val="45000"/>
                <a:satMod val="400000"/>
              </a:schemeClr>
            </a:duotone>
          </a:blip>
          <a:srcRect l="4571" t="5674" r="6286" b="6383"/>
          <a:stretch>
            <a:fillRect/>
          </a:stretch>
        </p:blipFill>
        <p:spPr bwMode="auto">
          <a:xfrm>
            <a:off x="1295400" y="4114800"/>
            <a:ext cx="6858000" cy="266504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685800" y="383519"/>
            <a:ext cx="7467600" cy="616905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2776</TotalTime>
  <Words>589</Words>
  <Application>Microsoft Office PowerPoint</Application>
  <PresentationFormat>On-screen Show (4:3)</PresentationFormat>
  <Paragraphs>47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Trek</vt:lpstr>
      <vt:lpstr>Document</vt:lpstr>
      <vt:lpstr>BIOMARKER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Petroleum Geochemistry  </vt:lpstr>
      <vt:lpstr>Bulk characteristics </vt:lpstr>
      <vt:lpstr>PowerPoint Presentation</vt:lpstr>
      <vt:lpstr>PowerPoint Presentation</vt:lpstr>
      <vt:lpstr>Sulfur content </vt:lpstr>
      <vt:lpstr>PowerPoint Presentation</vt:lpstr>
      <vt:lpstr>Stable carbon isotope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Intel</dc:creator>
  <cp:lastModifiedBy>TOSHIBA</cp:lastModifiedBy>
  <cp:revision>33</cp:revision>
  <dcterms:created xsi:type="dcterms:W3CDTF">2013-09-27T12:10:39Z</dcterms:created>
  <dcterms:modified xsi:type="dcterms:W3CDTF">2018-06-04T00:21:52Z</dcterms:modified>
</cp:coreProperties>
</file>